
<file path=[Content_Types].xml><?xml version="1.0" encoding="utf-8"?>
<Types xmlns="http://schemas.openxmlformats.org/package/2006/content-types">
  <Default Extension="jpeg" ContentType="image/jpeg"/>
  <Default Extension="mp4" ContentType="video/unknown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5" r:id="rId20"/>
    <p:sldId id="276" r:id="rId21"/>
    <p:sldId id="277" r:id="rId22"/>
    <p:sldId id="278" r:id="rId23"/>
    <p:sldId id="279" r:id="rId24"/>
    <p:sldId id="280" r:id="rId2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prnPr scaleToFitPaper="1"/>
  <p:showPr showNarration="1"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snapVertSplitter="1">
    <p:restoredLeft sz="12579"/>
    <p:restoredTop sz="90000"/>
  </p:normalViewPr>
  <p:slideViewPr>
    <p:cSldViewPr snapToGrid="0" snapToObjects="1">
      <p:cViewPr>
        <p:scale>
          <a:sx n="90" d="100"/>
          <a:sy n="90" d="100"/>
        </p:scale>
        <p:origin x="0" y="0"/>
      </p:cViewPr>
      <p:guideLst>
        <p:guide orient="horz" pos="2158"/>
        <p:guide pos="383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9" cy="72009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9.xml"  /><Relationship Id="rId11" Type="http://schemas.openxmlformats.org/officeDocument/2006/relationships/slide" Target="slides/slide10.xml"  /><Relationship Id="rId12" Type="http://schemas.openxmlformats.org/officeDocument/2006/relationships/slide" Target="slides/slide11.xml"  /><Relationship Id="rId13" Type="http://schemas.openxmlformats.org/officeDocument/2006/relationships/slide" Target="slides/slide12.xml"  /><Relationship Id="rId14" Type="http://schemas.openxmlformats.org/officeDocument/2006/relationships/slide" Target="slides/slide13.xml"  /><Relationship Id="rId15" Type="http://schemas.openxmlformats.org/officeDocument/2006/relationships/slide" Target="slides/slide14.xml"  /><Relationship Id="rId16" Type="http://schemas.openxmlformats.org/officeDocument/2006/relationships/slide" Target="slides/slide15.xml"  /><Relationship Id="rId17" Type="http://schemas.openxmlformats.org/officeDocument/2006/relationships/slide" Target="slides/slide16.xml"  /><Relationship Id="rId18" Type="http://schemas.openxmlformats.org/officeDocument/2006/relationships/slide" Target="slides/slide17.xml"  /><Relationship Id="rId19" Type="http://schemas.openxmlformats.org/officeDocument/2006/relationships/slide" Target="slides/slide18.xml"  /><Relationship Id="rId2" Type="http://schemas.openxmlformats.org/officeDocument/2006/relationships/slide" Target="slides/slide1.xml"  /><Relationship Id="rId20" Type="http://schemas.openxmlformats.org/officeDocument/2006/relationships/slide" Target="slides/slide19.xml"  /><Relationship Id="rId21" Type="http://schemas.openxmlformats.org/officeDocument/2006/relationships/slide" Target="slides/slide20.xml"  /><Relationship Id="rId22" Type="http://schemas.openxmlformats.org/officeDocument/2006/relationships/slide" Target="slides/slide21.xml"  /><Relationship Id="rId23" Type="http://schemas.openxmlformats.org/officeDocument/2006/relationships/slide" Target="slides/slide22.xml"  /><Relationship Id="rId24" Type="http://schemas.openxmlformats.org/officeDocument/2006/relationships/slide" Target="slides/slide23.xml"  /><Relationship Id="rId25" Type="http://schemas.openxmlformats.org/officeDocument/2006/relationships/slide" Target="slides/slide24.xml"  /><Relationship Id="rId26" Type="http://schemas.openxmlformats.org/officeDocument/2006/relationships/presProps" Target="presProps.xml"  /><Relationship Id="rId27" Type="http://schemas.openxmlformats.org/officeDocument/2006/relationships/viewProps" Target="viewProps.xml"  /><Relationship Id="rId28" Type="http://schemas.openxmlformats.org/officeDocument/2006/relationships/theme" Target="theme/theme1.xml"  /><Relationship Id="rId29" Type="http://schemas.openxmlformats.org/officeDocument/2006/relationships/tableStyles" Target="tableStyles.xml"  /><Relationship Id="rId3" Type="http://schemas.openxmlformats.org/officeDocument/2006/relationships/slide" Target="slides/slide2.xml"  /><Relationship Id="rId4" Type="http://schemas.openxmlformats.org/officeDocument/2006/relationships/slide" Target="slides/slide3.xml"  /><Relationship Id="rId5" Type="http://schemas.openxmlformats.org/officeDocument/2006/relationships/slide" Target="slides/slide4.xml"  /><Relationship Id="rId6" Type="http://schemas.openxmlformats.org/officeDocument/2006/relationships/slide" Target="slides/slide5.xml"  /><Relationship Id="rId7" Type="http://schemas.openxmlformats.org/officeDocument/2006/relationships/slide" Target="slides/slide6.xml"  /><Relationship Id="rId8" Type="http://schemas.openxmlformats.org/officeDocument/2006/relationships/slide" Target="slides/slide7.xml"  /><Relationship Id="rId9" Type="http://schemas.openxmlformats.org/officeDocument/2006/relationships/slide" Target="slides/slide8.xml"  /></Relationships>
</file>

<file path=ppt/media/image1.png>
</file>

<file path=ppt/media/image2.png>
</file>

<file path=ppt/media/image3.png>
</file>

<file path=ppt/media/image4.png>
</file>

<file path=ppt/media/image5.png>
</file>

<file path=ppt/media/unknown1.mp4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914399" y="2130425"/>
            <a:ext cx="10363198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799" y="3886200"/>
            <a:ext cx="8534399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A130E-E3B8-4EBE-931F-81B26B8448AA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7395599"/>
      </p:ext>
    </p:extLst>
  </p:cSld>
  <p:clrMapOvr>
    <a:masterClrMapping/>
  </p:clrMapOvr>
</p:sldLayout>
</file>

<file path=ppt/slideLayouts/slideLayout10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0" y="2130425"/>
            <a:ext cx="12192000" cy="1470025"/>
          </a:xfrm>
        </p:spPr>
        <p:txBody>
          <a:bodyPr>
            <a:normAutofit/>
          </a:bodyPr>
          <a:lstStyle>
            <a:lvl1pPr>
              <a:defRPr sz="44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48888-F454-4AD2-BA62-3AF29D9807C0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5292359"/>
      </p:ext>
    </p:extLst>
  </p:cSld>
  <p:clrMapOvr>
    <a:masterClrMapping/>
  </p:clrMapOvr>
</p:sldLayout>
</file>

<file path=ppt/slideLayouts/slideLayout1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609599" y="274638"/>
            <a:ext cx="10972798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4"/>
          </p:nvPr>
        </p:nvSpPr>
        <p:spPr>
          <a:xfrm>
            <a:off x="2857477" y="2214563"/>
            <a:ext cx="6477021" cy="3214687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400"/>
            </a:lvl1pPr>
          </a:lstStyle>
          <a:p>
            <a:pPr lvl="0"/>
            <a:r>
              <a:rPr lang="ko-KR" altLang="en-US" smtClean="0"/>
              <a:t>첫째 목차</a:t>
            </a:r>
            <a:endParaRPr lang="ko-KR" altLang="en-US"/>
          </a:p>
          <a:p>
            <a:pPr lvl="0"/>
            <a:r>
              <a:rPr lang="ko-KR" altLang="en-US" smtClean="0"/>
              <a:t>둘째 목차</a:t>
            </a:r>
            <a:endParaRPr lang="ko-KR" altLang="en-US"/>
          </a:p>
          <a:p>
            <a:pPr lvl="0"/>
            <a:r>
              <a:rPr lang="ko-KR" altLang="en-US" smtClean="0"/>
              <a:t>셋째 목차</a:t>
            </a:r>
            <a:endParaRPr lang="ko-KR" altLang="en-US"/>
          </a:p>
          <a:p>
            <a:pPr lvl="0"/>
            <a:r>
              <a:rPr lang="ko-KR" altLang="en-US" smtClean="0"/>
              <a:t>넷째 목차</a:t>
            </a:r>
            <a:endParaRPr lang="ko-KR" altLang="en-US"/>
          </a:p>
          <a:p>
            <a:pPr lvl="0"/>
            <a:r>
              <a:rPr lang="ko-KR" altLang="en-US" smtClean="0"/>
              <a:t>다섯째 목차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FEC12-A4C9-4837-AF94-AD867782C04C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8855467"/>
      </p:ext>
    </p:extLst>
  </p:cSld>
  <p:clrMapOvr>
    <a:masterClrMapping/>
  </p:clrMapOvr>
</p:sldLayout>
</file>

<file path=ppt/slideLayouts/slideLayout1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 idx="0"/>
          </p:nvPr>
        </p:nvSpPr>
        <p:spPr>
          <a:xfrm>
            <a:off x="8839199" y="274638"/>
            <a:ext cx="2743199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599" y="274638"/>
            <a:ext cx="8026399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F84A3-4F29-4053-ACFD-1BAF2D3F140C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845367"/>
      </p:ext>
    </p:extLst>
  </p:cSld>
  <p:clrMapOvr>
    <a:masterClrMapping/>
  </p:clrMapOvr>
</p:sldLayout>
</file>

<file path=ppt/slideLayouts/slideLayout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3836A-82A3-4C8B-9D31-CD724F3673ED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5219469"/>
      </p:ext>
    </p:extLst>
  </p:cSld>
  <p:clrMapOvr>
    <a:masterClrMapping/>
  </p:clrMapOvr>
</p:sldLayout>
</file>

<file path=ppt/slideLayouts/slideLayout3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EBAF6-36D0-4DD8-B695-D4C1B37E35D6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3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6926375"/>
      </p:ext>
    </p:extLst>
  </p:cSld>
  <p:clrMapOvr>
    <a:masterClrMapping/>
  </p:clrMapOvr>
</p:sldLayout>
</file>

<file path=ppt/slideLayouts/slideLayout4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963083" y="4406900"/>
            <a:ext cx="10363198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3" y="2906713"/>
            <a:ext cx="10363198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28D28-603B-4EFC-80F8-17E5E9107035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8736573"/>
      </p:ext>
    </p:extLst>
  </p:cSld>
  <p:clrMapOvr>
    <a:masterClrMapping/>
  </p:clrMapOvr>
</p:sldLayout>
</file>

<file path=ppt/slideLayouts/slideLayout5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A1F4E-0809-4239-8034-C38E431DAF92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3020170"/>
      </p:ext>
    </p:extLst>
  </p:cSld>
  <p:clrMapOvr>
    <a:masterClrMapping/>
  </p:clrMapOvr>
</p:sldLayout>
</file>

<file path=ppt/slideLayouts/slideLayout6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DA496-7307-4E8B-88DE-CB97B48BAB6F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7971709"/>
      </p:ext>
    </p:extLst>
  </p:cSld>
  <p:clrMapOvr>
    <a:masterClrMapping/>
  </p:clrMapOvr>
</p:sldLayout>
</file>

<file path=ppt/slideLayouts/slideLayout7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bl" preserve="1">
  <p:cSld name="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표 개체 틀 2"/>
          <p:cNvSpPr>
            <a:spLocks noGrp="1"/>
          </p:cNvSpPr>
          <p:nvPr>
            <p:ph type="tbl" sz="quarter" idx="13"/>
          </p:nvPr>
        </p:nvSpPr>
        <p:spPr>
          <a:xfrm>
            <a:off x="608037" y="1643063"/>
            <a:ext cx="10972798" cy="4525200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r>
              <a:rPr lang="ko-KR" altLang="en-US" smtClean="0"/>
              <a:t>표를 추가하려면 아이콘을 클릭하십시오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21E90-850C-410B-8B89-8394F580CFDA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4367353"/>
      </p:ext>
    </p:extLst>
  </p:cSld>
  <p:clrMapOvr>
    <a:masterClrMapping/>
  </p:clrMapOvr>
</p:sldLayout>
</file>

<file path=ppt/slideLayouts/slideLayout8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fourObj" preserve="1">
  <p:cSld name="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09599" y="160020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quarter" idx="2"/>
          </p:nvPr>
        </p:nvSpPr>
        <p:spPr>
          <a:xfrm>
            <a:off x="6197599" y="160020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내용 개체 틀 4"/>
          <p:cNvSpPr>
            <a:spLocks noGrp="1"/>
          </p:cNvSpPr>
          <p:nvPr>
            <p:ph sz="quarter" idx="3"/>
          </p:nvPr>
        </p:nvSpPr>
        <p:spPr>
          <a:xfrm>
            <a:off x="608037" y="398422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6036" y="398422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7E28-9336-4363-8674-B91477D8F243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041917"/>
      </p:ext>
    </p:extLst>
  </p:cSld>
  <p:clrMapOvr>
    <a:masterClrMapping/>
  </p:clrMapOvr>
</p:sldLayout>
</file>

<file path=ppt/slideLayouts/slideLayout9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2389716" y="4800600"/>
            <a:ext cx="7315199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6" y="612775"/>
            <a:ext cx="7315199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6" y="5367338"/>
            <a:ext cx="7315199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ko-KR" altLang="en-US" smtClean="0"/>
              <a:t>마스터 텍스트 스타일을 편집합니다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7E28-9336-4363-8674-B91477D8F243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1806685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 idx="0"/>
          </p:nvPr>
        </p:nvSpPr>
        <p:spPr>
          <a:xfrm>
            <a:off x="609599" y="274638"/>
            <a:ext cx="1097279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599" y="1600200"/>
            <a:ext cx="10972798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22D86A-5F52-4165-8473-F1B836277586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386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rtl="0" eaLnBrk="1" latinLnBrk="1" hangingPunct="1">
        <a:defRPr>
          <a:solidFill>
            <a:schemeClr val="tx2"/>
          </a:solidFill>
        </a:defRPr>
      </a:lvl2pPr>
      <a:lvl3pPr rtl="0" eaLnBrk="1" latinLnBrk="1" hangingPunct="1">
        <a:defRPr>
          <a:solidFill>
            <a:schemeClr val="tx2"/>
          </a:solidFill>
        </a:defRPr>
      </a:lvl3pPr>
      <a:lvl4pPr rtl="0" eaLnBrk="1" latinLnBrk="1" hangingPunct="1">
        <a:defRPr>
          <a:solidFill>
            <a:schemeClr val="tx2"/>
          </a:solidFill>
        </a:defRPr>
      </a:lvl4pPr>
      <a:lvl5pPr rtl="0" eaLnBrk="1" latinLnBrk="1" hangingPunct="1">
        <a:defRPr>
          <a:solidFill>
            <a:schemeClr val="tx2"/>
          </a:solidFill>
        </a:defRPr>
      </a:lvl5pPr>
      <a:lvl6pPr rtl="0" eaLnBrk="1" latinLnBrk="1" hangingPunct="1">
        <a:defRPr>
          <a:solidFill>
            <a:schemeClr val="tx2"/>
          </a:solidFill>
        </a:defRPr>
      </a:lvl6pPr>
      <a:lvl7pPr rtl="0" eaLnBrk="1" latinLnBrk="1" hangingPunct="1">
        <a:defRPr>
          <a:solidFill>
            <a:schemeClr val="tx2"/>
          </a:solidFill>
        </a:defRPr>
      </a:lvl7pPr>
      <a:lvl8pPr rtl="0" eaLnBrk="1" latinLnBrk="1" hangingPunct="1">
        <a:defRPr>
          <a:solidFill>
            <a:schemeClr val="tx2"/>
          </a:solidFill>
        </a:defRPr>
      </a:lvl8pPr>
      <a:lvl9pPr rtl="0"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png"  /><Relationship Id="rId3" Type="http://schemas.openxmlformats.org/officeDocument/2006/relationships/image" Target="../media/image1.png"  /><Relationship Id="rId4" Type="http://schemas.openxmlformats.org/officeDocument/2006/relationships/image" Target="../media/image1.png"  /><Relationship Id="rId5" Type="http://schemas.openxmlformats.org/officeDocument/2006/relationships/image" Target="../media/image1.png"  /><Relationship Id="rId6" Type="http://schemas.openxmlformats.org/officeDocument/2006/relationships/image" Target="../media/image1.png"  /><Relationship Id="rId7" Type="http://schemas.openxmlformats.org/officeDocument/2006/relationships/image" Target="../media/image1.png"  /><Relationship Id="rId8" Type="http://schemas.openxmlformats.org/officeDocument/2006/relationships/image" Target="../media/image2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png"  /><Relationship Id="rId3" Type="http://schemas.openxmlformats.org/officeDocument/2006/relationships/image" Target="../media/image1.png"  /><Relationship Id="rId4" Type="http://schemas.openxmlformats.org/officeDocument/2006/relationships/image" Target="../media/image1.png"  /><Relationship Id="rId5" Type="http://schemas.openxmlformats.org/officeDocument/2006/relationships/image" Target="../media/image1.png"  /><Relationship Id="rId6" Type="http://schemas.openxmlformats.org/officeDocument/2006/relationships/image" Target="../media/image1.png"  /><Relationship Id="rId7" Type="http://schemas.openxmlformats.org/officeDocument/2006/relationships/image" Target="../media/image1.png"  /><Relationship Id="rId8" Type="http://schemas.openxmlformats.org/officeDocument/2006/relationships/image" Target="../media/image2.png"  /><Relationship Id="rId9" Type="http://schemas.openxmlformats.org/officeDocument/2006/relationships/image" Target="../media/image4.pn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png"  /><Relationship Id="rId3" Type="http://schemas.openxmlformats.org/officeDocument/2006/relationships/image" Target="../media/image1.png"  /><Relationship Id="rId4" Type="http://schemas.openxmlformats.org/officeDocument/2006/relationships/image" Target="../media/image1.png"  /><Relationship Id="rId5" Type="http://schemas.openxmlformats.org/officeDocument/2006/relationships/image" Target="../media/image1.png"  /><Relationship Id="rId6" Type="http://schemas.openxmlformats.org/officeDocument/2006/relationships/image" Target="../media/image1.png"  /><Relationship Id="rId7" Type="http://schemas.openxmlformats.org/officeDocument/2006/relationships/image" Target="../media/image1.png"  /><Relationship Id="rId8" Type="http://schemas.openxmlformats.org/officeDocument/2006/relationships/image" Target="../media/image2.pn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png"  /><Relationship Id="rId3" Type="http://schemas.openxmlformats.org/officeDocument/2006/relationships/image" Target="../media/image1.png"  /><Relationship Id="rId4" Type="http://schemas.openxmlformats.org/officeDocument/2006/relationships/image" Target="../media/image1.png"  /><Relationship Id="rId5" Type="http://schemas.openxmlformats.org/officeDocument/2006/relationships/image" Target="../media/image1.png"  /><Relationship Id="rId6" Type="http://schemas.openxmlformats.org/officeDocument/2006/relationships/image" Target="../media/image1.png"  /><Relationship Id="rId7" Type="http://schemas.openxmlformats.org/officeDocument/2006/relationships/image" Target="../media/image1.png"  /><Relationship Id="rId8" Type="http://schemas.openxmlformats.org/officeDocument/2006/relationships/image" Target="../media/image2.png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png"  /><Relationship Id="rId3" Type="http://schemas.openxmlformats.org/officeDocument/2006/relationships/image" Target="../media/image1.png"  /><Relationship Id="rId4" Type="http://schemas.openxmlformats.org/officeDocument/2006/relationships/image" Target="../media/image1.png"  /><Relationship Id="rId5" Type="http://schemas.openxmlformats.org/officeDocument/2006/relationships/image" Target="../media/image1.png"  /><Relationship Id="rId6" Type="http://schemas.openxmlformats.org/officeDocument/2006/relationships/image" Target="../media/image1.png"  /><Relationship Id="rId7" Type="http://schemas.openxmlformats.org/officeDocument/2006/relationships/image" Target="../media/image1.png"  /><Relationship Id="rId8" Type="http://schemas.openxmlformats.org/officeDocument/2006/relationships/image" Target="../media/image2.png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png"  /><Relationship Id="rId3" Type="http://schemas.openxmlformats.org/officeDocument/2006/relationships/image" Target="../media/image1.png"  /><Relationship Id="rId4" Type="http://schemas.openxmlformats.org/officeDocument/2006/relationships/image" Target="../media/image1.png"  /><Relationship Id="rId5" Type="http://schemas.openxmlformats.org/officeDocument/2006/relationships/image" Target="../media/image1.png"  /><Relationship Id="rId6" Type="http://schemas.openxmlformats.org/officeDocument/2006/relationships/image" Target="../media/image1.png"  /><Relationship Id="rId7" Type="http://schemas.openxmlformats.org/officeDocument/2006/relationships/image" Target="../media/image1.png"  /><Relationship Id="rId8" Type="http://schemas.openxmlformats.org/officeDocument/2006/relationships/image" Target="../media/image2.png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s/_rels/slide1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png"  /><Relationship Id="rId3" Type="http://schemas.openxmlformats.org/officeDocument/2006/relationships/image" Target="../media/image1.png"  /><Relationship Id="rId4" Type="http://schemas.openxmlformats.org/officeDocument/2006/relationships/image" Target="../media/image2.png"  /></Relationships>
</file>

<file path=ppt/slides/_rels/slide1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png"  /><Relationship Id="rId3" Type="http://schemas.openxmlformats.org/officeDocument/2006/relationships/image" Target="../media/image1.png"  /><Relationship Id="rId4" Type="http://schemas.openxmlformats.org/officeDocument/2006/relationships/image" Target="../media/image2.pn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png"  /><Relationship Id="rId3" Type="http://schemas.openxmlformats.org/officeDocument/2006/relationships/image" Target="../media/image1.png"  /><Relationship Id="rId4" Type="http://schemas.openxmlformats.org/officeDocument/2006/relationships/image" Target="../media/image2.png"  /></Relationships>
</file>

<file path=ppt/slides/_rels/slide2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png"  /><Relationship Id="rId3" Type="http://schemas.openxmlformats.org/officeDocument/2006/relationships/image" Target="../media/image1.png"  /><Relationship Id="rId4" Type="http://schemas.openxmlformats.org/officeDocument/2006/relationships/image" Target="../media/image1.png"  /><Relationship Id="rId5" Type="http://schemas.openxmlformats.org/officeDocument/2006/relationships/image" Target="../media/image2.png"  /></Relationships>
</file>

<file path=ppt/slides/_rels/slide2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png"  /><Relationship Id="rId3" Type="http://schemas.openxmlformats.org/officeDocument/2006/relationships/image" Target="../media/image1.png"  /><Relationship Id="rId4" Type="http://schemas.openxmlformats.org/officeDocument/2006/relationships/image" Target="../media/image1.png"  /><Relationship Id="rId5" Type="http://schemas.openxmlformats.org/officeDocument/2006/relationships/image" Target="../media/image2.png"  /></Relationships>
</file>

<file path=ppt/slides/_rels/slide2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png"  /><Relationship Id="rId3" Type="http://schemas.openxmlformats.org/officeDocument/2006/relationships/image" Target="../media/image1.png"  /><Relationship Id="rId4" Type="http://schemas.openxmlformats.org/officeDocument/2006/relationships/image" Target="../media/image1.png"  /><Relationship Id="rId5" Type="http://schemas.openxmlformats.org/officeDocument/2006/relationships/image" Target="../media/image1.png"  /><Relationship Id="rId6" Type="http://schemas.openxmlformats.org/officeDocument/2006/relationships/image" Target="../media/image2.png"  /><Relationship Id="rId7" Type="http://schemas.openxmlformats.org/officeDocument/2006/relationships/image" Target="../media/image5.png"  /></Relationships>
</file>

<file path=ppt/slides/_rels/slide2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png"  /><Relationship Id="rId3" Type="http://schemas.openxmlformats.org/officeDocument/2006/relationships/image" Target="../media/image1.png"  /><Relationship Id="rId4" Type="http://schemas.openxmlformats.org/officeDocument/2006/relationships/image" Target="../media/image1.png"  /><Relationship Id="rId5" Type="http://schemas.openxmlformats.org/officeDocument/2006/relationships/image" Target="../media/image1.png"  /><Relationship Id="rId6" Type="http://schemas.openxmlformats.org/officeDocument/2006/relationships/image" Target="../media/image2.png"  /></Relationships>
</file>

<file path=ppt/slides/_rels/slide2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png"  /><Relationship Id="rId3" Type="http://schemas.openxmlformats.org/officeDocument/2006/relationships/image" Target="../media/image1.png"  /><Relationship Id="rId4" Type="http://schemas.openxmlformats.org/officeDocument/2006/relationships/image" Target="../media/image1.png"  /><Relationship Id="rId5" Type="http://schemas.openxmlformats.org/officeDocument/2006/relationships/image" Target="../media/image1.png"  /><Relationship Id="rId6" Type="http://schemas.openxmlformats.org/officeDocument/2006/relationships/image" Target="../media/image1.png"  /><Relationship Id="rId7" Type="http://schemas.openxmlformats.org/officeDocument/2006/relationships/image" Target="../media/image2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png"  /><Relationship Id="rId3" Type="http://schemas.openxmlformats.org/officeDocument/2006/relationships/image" Target="../media/image1.png"  /><Relationship Id="rId4" Type="http://schemas.openxmlformats.org/officeDocument/2006/relationships/image" Target="../media/image1.png"  /><Relationship Id="rId5" Type="http://schemas.openxmlformats.org/officeDocument/2006/relationships/image" Target="../media/image2.png"  /><Relationship Id="rId6" Type="http://schemas.openxmlformats.org/officeDocument/2006/relationships/video" Target="../media/unknown1.mp4"  /><Relationship Id="rId7" Type="http://schemas.microsoft.com/office/2007/relationships/media" Target="../media/unknown1.mp4"  /><Relationship Id="rId8" Type="http://schemas.openxmlformats.org/officeDocument/2006/relationships/image" Target="../media/image3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png"  /><Relationship Id="rId3" Type="http://schemas.openxmlformats.org/officeDocument/2006/relationships/image" Target="../media/image1.png"  /><Relationship Id="rId4" Type="http://schemas.openxmlformats.org/officeDocument/2006/relationships/image" Target="../media/image1.png"  /><Relationship Id="rId5" Type="http://schemas.openxmlformats.org/officeDocument/2006/relationships/image" Target="../media/image1.png"  /><Relationship Id="rId6" Type="http://schemas.openxmlformats.org/officeDocument/2006/relationships/image" Target="../media/image2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png"  /><Relationship Id="rId3" Type="http://schemas.openxmlformats.org/officeDocument/2006/relationships/image" Target="../media/image1.png"  /><Relationship Id="rId4" Type="http://schemas.openxmlformats.org/officeDocument/2006/relationships/image" Target="../media/image1.png"  /><Relationship Id="rId5" Type="http://schemas.openxmlformats.org/officeDocument/2006/relationships/image" Target="../media/image1.png"  /><Relationship Id="rId6" Type="http://schemas.openxmlformats.org/officeDocument/2006/relationships/image" Target="../media/image2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png"  /><Relationship Id="rId3" Type="http://schemas.openxmlformats.org/officeDocument/2006/relationships/image" Target="../media/image1.png"  /><Relationship Id="rId4" Type="http://schemas.openxmlformats.org/officeDocument/2006/relationships/image" Target="../media/image1.png"  /><Relationship Id="rId5" Type="http://schemas.openxmlformats.org/officeDocument/2006/relationships/image" Target="../media/image1.png"  /><Relationship Id="rId6" Type="http://schemas.openxmlformats.org/officeDocument/2006/relationships/image" Target="../media/image1.png"  /><Relationship Id="rId7" Type="http://schemas.openxmlformats.org/officeDocument/2006/relationships/image" Target="../media/image2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png"  /><Relationship Id="rId3" Type="http://schemas.openxmlformats.org/officeDocument/2006/relationships/image" Target="../media/image1.png"  /><Relationship Id="rId4" Type="http://schemas.openxmlformats.org/officeDocument/2006/relationships/image" Target="../media/image1.png"  /><Relationship Id="rId5" Type="http://schemas.openxmlformats.org/officeDocument/2006/relationships/image" Target="../media/image1.png"  /><Relationship Id="rId6" Type="http://schemas.openxmlformats.org/officeDocument/2006/relationships/image" Target="../media/image1.png"  /><Relationship Id="rId7" Type="http://schemas.openxmlformats.org/officeDocument/2006/relationships/image" Target="../media/image2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png"  /><Relationship Id="rId3" Type="http://schemas.openxmlformats.org/officeDocument/2006/relationships/image" Target="../media/image1.png"  /><Relationship Id="rId4" Type="http://schemas.openxmlformats.org/officeDocument/2006/relationships/image" Target="../media/image1.png"  /><Relationship Id="rId5" Type="http://schemas.openxmlformats.org/officeDocument/2006/relationships/image" Target="../media/image1.png"  /><Relationship Id="rId6" Type="http://schemas.openxmlformats.org/officeDocument/2006/relationships/image" Target="../media/image1.png"  /><Relationship Id="rId7" Type="http://schemas.openxmlformats.org/officeDocument/2006/relationships/image" Target="../media/image2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png"  /><Relationship Id="rId3" Type="http://schemas.openxmlformats.org/officeDocument/2006/relationships/image" Target="../media/image1.png"  /><Relationship Id="rId4" Type="http://schemas.openxmlformats.org/officeDocument/2006/relationships/image" Target="../media/image1.png"  /><Relationship Id="rId5" Type="http://schemas.openxmlformats.org/officeDocument/2006/relationships/image" Target="../media/image1.png"  /><Relationship Id="rId6" Type="http://schemas.openxmlformats.org/officeDocument/2006/relationships/image" Target="../media/image1.png"  /><Relationship Id="rId7" Type="http://schemas.openxmlformats.org/officeDocument/2006/relationships/image" Target="../media/image1.png"  /><Relationship Id="rId8" Type="http://schemas.openxmlformats.org/officeDocument/2006/relationships/image" Target="../media/image2.pn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1e1e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"/>
          <p:cNvSpPr txBox="1"/>
          <p:nvPr/>
        </p:nvSpPr>
        <p:spPr>
          <a:xfrm>
            <a:off x="1457637" y="489999"/>
            <a:ext cx="7149524" cy="851121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 sz="5000">
                <a:solidFill>
                  <a:srgbClr val="4c80af"/>
                </a:solidFill>
                <a:latin typeface="나눔바른고딕OTF"/>
                <a:ea typeface="나눔바른고딕OTF"/>
              </a:rPr>
              <a:t>B - 6</a:t>
            </a:r>
            <a:r>
              <a:rPr lang="ko-KR" altLang="en-US" sz="5000">
                <a:solidFill>
                  <a:srgbClr val="4c80af"/>
                </a:solidFill>
                <a:latin typeface="나눔바른고딕OTF"/>
                <a:ea typeface="나눔바른고딕OTF"/>
              </a:rPr>
              <a:t>조</a:t>
            </a:r>
            <a:r>
              <a:rPr lang="ko-KR" altLang="en-US" sz="5000">
                <a:latin typeface="나눔바른고딕OTF"/>
                <a:ea typeface="나눔바른고딕OTF"/>
              </a:rPr>
              <a:t> </a:t>
            </a:r>
            <a:r>
              <a:rPr lang="ko-KR" altLang="en-US" sz="5000">
                <a:solidFill>
                  <a:schemeClr val="lt1"/>
                </a:solidFill>
                <a:latin typeface="나눔바른고딕OTF"/>
                <a:ea typeface="나눔바른고딕OTF"/>
              </a:rPr>
              <a:t>핫식스 카드 맞추기</a:t>
            </a:r>
            <a:endParaRPr lang="ko-KR" altLang="en-US" sz="5000">
              <a:solidFill>
                <a:schemeClr val="lt1"/>
              </a:solidFill>
              <a:latin typeface="나눔바른고딕OTF"/>
              <a:ea typeface="나눔바른고딕OTF"/>
            </a:endParaRPr>
          </a:p>
        </p:txBody>
      </p:sp>
      <p:pic>
        <p:nvPicPr>
          <p:cNvPr id="1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-2107095" y="0"/>
            <a:ext cx="3270314" cy="327031"/>
          </a:xfrm>
          <a:prstGeom prst="rect">
            <a:avLst/>
          </a:prstGeom>
        </p:spPr>
      </p:pic>
      <p:sp>
        <p:nvSpPr>
          <p:cNvPr id="13" name=""/>
          <p:cNvSpPr txBox="1"/>
          <p:nvPr/>
        </p:nvSpPr>
        <p:spPr>
          <a:xfrm>
            <a:off x="0" y="0"/>
            <a:ext cx="2676525" cy="360045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  <a:cs typeface="맑은 고딕 Semilight"/>
              </a:rPr>
              <a:t>제목</a:t>
            </a:r>
            <a:endParaRPr lang="ko-KR" altLang="en-US">
              <a:solidFill>
                <a:schemeClr val="lt1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cxnSp>
        <p:nvCxnSpPr>
          <p:cNvPr id="17" name=""/>
          <p:cNvCxnSpPr/>
          <p:nvPr/>
        </p:nvCxnSpPr>
        <p:spPr>
          <a:xfrm>
            <a:off x="0" y="309638"/>
            <a:ext cx="12181297" cy="0"/>
          </a:xfrm>
          <a:prstGeom prst="line">
            <a:avLst/>
          </a:prstGeom>
          <a:ln w="19050">
            <a:solidFill>
              <a:srgbClr val="6b5b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327031"/>
            <a:ext cx="12418217" cy="162968"/>
          </a:xfrm>
          <a:prstGeom prst="rect">
            <a:avLst/>
          </a:prstGeom>
        </p:spPr>
      </p:pic>
      <p:sp>
        <p:nvSpPr>
          <p:cNvPr id="20" name=""/>
          <p:cNvSpPr txBox="1"/>
          <p:nvPr/>
        </p:nvSpPr>
        <p:spPr>
          <a:xfrm>
            <a:off x="1457637" y="1888807"/>
            <a:ext cx="7149524" cy="2014538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>
                <a:solidFill>
                  <a:schemeClr val="lt1"/>
                </a:solidFill>
                <a:latin typeface="나눔바른고딕OTF"/>
                <a:ea typeface="나눔바른고딕OTF"/>
              </a:rPr>
              <a:t>{</a:t>
            </a:r>
            <a:endParaRPr lang="en-US" altLang="ko-KR">
              <a:solidFill>
                <a:schemeClr val="lt1"/>
              </a:solidFill>
              <a:latin typeface="나눔바른고딕OTF"/>
              <a:ea typeface="나눔바른고딕OTF"/>
            </a:endParaRPr>
          </a:p>
          <a:p>
            <a:pPr>
              <a:defRPr/>
            </a:pP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	</a:t>
            </a:r>
            <a:r>
              <a:rPr lang="ko-KR" altLang="en-US">
                <a:solidFill>
                  <a:srgbClr val="4c80af"/>
                </a:solidFill>
                <a:latin typeface="나눔바른고딕OTF"/>
                <a:ea typeface="나눔바른고딕OTF"/>
              </a:rPr>
              <a:t>팀장</a:t>
            </a: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 김창연</a:t>
            </a:r>
            <a:endParaRPr lang="ko-KR" altLang="en-US">
              <a:solidFill>
                <a:schemeClr val="lt1"/>
              </a:solidFill>
              <a:latin typeface="나눔바른고딕OTF"/>
              <a:ea typeface="나눔바른고딕OTF"/>
            </a:endParaRPr>
          </a:p>
          <a:p>
            <a:pPr>
              <a:defRPr/>
            </a:pP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	</a:t>
            </a:r>
            <a:r>
              <a:rPr lang="ko-KR" altLang="en-US">
                <a:solidFill>
                  <a:srgbClr val="4c80af"/>
                </a:solidFill>
                <a:latin typeface="나눔바른고딕OTF"/>
                <a:ea typeface="나눔바른고딕OTF"/>
              </a:rPr>
              <a:t>팀원</a:t>
            </a: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 박성준</a:t>
            </a:r>
            <a:endParaRPr lang="ko-KR" altLang="en-US">
              <a:solidFill>
                <a:schemeClr val="lt1"/>
              </a:solidFill>
              <a:latin typeface="나눔바른고딕OTF"/>
              <a:ea typeface="나눔바른고딕OTF"/>
            </a:endParaRPr>
          </a:p>
          <a:p>
            <a:pPr>
              <a:defRPr/>
            </a:pPr>
            <a:r>
              <a:rPr lang="ko-KR" altLang="en-US">
                <a:solidFill>
                  <a:srgbClr val="4c80af"/>
                </a:solidFill>
                <a:latin typeface="나눔바른고딕OTF"/>
                <a:ea typeface="나눔바른고딕OTF"/>
              </a:rPr>
              <a:t>	팀원 </a:t>
            </a: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박신환</a:t>
            </a:r>
            <a:endParaRPr lang="ko-KR" altLang="en-US">
              <a:solidFill>
                <a:schemeClr val="lt1"/>
              </a:solidFill>
              <a:latin typeface="나눔바른고딕OTF"/>
              <a:ea typeface="나눔바른고딕OTF"/>
            </a:endParaRPr>
          </a:p>
          <a:p>
            <a:pPr>
              <a:defRPr/>
            </a:pPr>
            <a:r>
              <a:rPr lang="ko-KR" altLang="en-US">
                <a:solidFill>
                  <a:srgbClr val="4c80af"/>
                </a:solidFill>
                <a:latin typeface="나눔바른고딕OTF"/>
                <a:ea typeface="나눔바른고딕OTF"/>
              </a:rPr>
              <a:t>	팀원 </a:t>
            </a: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이서영</a:t>
            </a:r>
            <a:endParaRPr lang="ko-KR" altLang="en-US">
              <a:solidFill>
                <a:schemeClr val="lt1"/>
              </a:solidFill>
              <a:latin typeface="나눔바른고딕OTF"/>
              <a:ea typeface="나눔바른고딕OTF"/>
            </a:endParaRPr>
          </a:p>
          <a:p>
            <a:pPr>
              <a:defRPr/>
            </a:pPr>
            <a:r>
              <a:rPr lang="ko-KR" altLang="en-US">
                <a:solidFill>
                  <a:srgbClr val="4c80af"/>
                </a:solidFill>
                <a:latin typeface="나눔바른고딕OTF"/>
                <a:ea typeface="나눔바른고딕OTF"/>
              </a:rPr>
              <a:t>	팀원 </a:t>
            </a: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윤정빈</a:t>
            </a:r>
            <a:endParaRPr lang="ko-KR" altLang="en-US">
              <a:solidFill>
                <a:schemeClr val="lt1"/>
              </a:solidFill>
              <a:latin typeface="나눔바른고딕OTF"/>
              <a:ea typeface="나눔바른고딕OTF"/>
            </a:endParaRPr>
          </a:p>
          <a:p>
            <a:pPr>
              <a:defRPr/>
            </a:pPr>
            <a:r>
              <a:rPr lang="en-US" altLang="ko-KR">
                <a:solidFill>
                  <a:schemeClr val="lt1"/>
                </a:solidFill>
                <a:latin typeface="나눔바른고딕OTF"/>
                <a:ea typeface="나눔바른고딕OTF"/>
              </a:rPr>
              <a:t>}</a:t>
            </a:r>
            <a:endParaRPr lang="en-US" altLang="ko-KR">
              <a:solidFill>
                <a:schemeClr val="lt1"/>
              </a:solidFill>
              <a:latin typeface="나눔바른고딕OTF"/>
              <a:ea typeface="나눔바른고딕OTF"/>
            </a:endParaRPr>
          </a:p>
        </p:txBody>
      </p:sp>
      <p:sp>
        <p:nvSpPr>
          <p:cNvPr id="22" name=""/>
          <p:cNvSpPr txBox="1"/>
          <p:nvPr/>
        </p:nvSpPr>
        <p:spPr>
          <a:xfrm>
            <a:off x="0" y="1888807"/>
            <a:ext cx="1457637" cy="2014538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2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3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4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5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6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7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8</a:t>
            </a:r>
            <a:endParaRPr lang="en-US" altLang="ko-KR">
              <a:solidFill>
                <a:srgbClr val="707462"/>
              </a:solidFill>
              <a:latin typeface="Consolas"/>
            </a:endParaRPr>
          </a:p>
        </p:txBody>
      </p:sp>
      <p:sp>
        <p:nvSpPr>
          <p:cNvPr id="23" name=""/>
          <p:cNvSpPr txBox="1"/>
          <p:nvPr/>
        </p:nvSpPr>
        <p:spPr>
          <a:xfrm>
            <a:off x="0" y="732886"/>
            <a:ext cx="1457637" cy="365346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</a:t>
            </a:r>
            <a:endParaRPr lang="en-US" altLang="ko-KR">
              <a:solidFill>
                <a:srgbClr val="707462"/>
              </a:solidFill>
              <a:latin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8522374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1e1e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6395397" y="0"/>
            <a:ext cx="3270314" cy="327031"/>
          </a:xfrm>
          <a:prstGeom prst="rect">
            <a:avLst/>
          </a:prstGeom>
        </p:spPr>
      </p:pic>
      <p:pic>
        <p:nvPicPr>
          <p:cNvPr id="37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4460843" y="0"/>
            <a:ext cx="3270314" cy="327031"/>
          </a:xfrm>
          <a:prstGeom prst="rect">
            <a:avLst/>
          </a:prstGeom>
        </p:spPr>
      </p:pic>
      <p:pic>
        <p:nvPicPr>
          <p:cNvPr id="35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2371914" y="0"/>
            <a:ext cx="3270314" cy="327031"/>
          </a:xfrm>
          <a:prstGeom prst="rect">
            <a:avLst/>
          </a:prstGeom>
        </p:spPr>
      </p:pic>
      <p:pic>
        <p:nvPicPr>
          <p:cNvPr id="29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724990" y="0"/>
            <a:ext cx="3270314" cy="327031"/>
          </a:xfrm>
          <a:prstGeom prst="rect">
            <a:avLst/>
          </a:prstGeom>
        </p:spPr>
      </p:pic>
      <p:pic>
        <p:nvPicPr>
          <p:cNvPr id="24" name="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-910166" y="0"/>
            <a:ext cx="3270314" cy="327031"/>
          </a:xfrm>
          <a:prstGeom prst="rect">
            <a:avLst/>
          </a:prstGeom>
        </p:spPr>
      </p:pic>
      <p:sp>
        <p:nvSpPr>
          <p:cNvPr id="5" name=""/>
          <p:cNvSpPr txBox="1"/>
          <p:nvPr/>
        </p:nvSpPr>
        <p:spPr>
          <a:xfrm>
            <a:off x="1457638" y="489999"/>
            <a:ext cx="7149524" cy="851121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 sz="5000">
                <a:solidFill>
                  <a:srgbClr val="4c80af"/>
                </a:solidFill>
                <a:latin typeface="나눔바른고딕OTF"/>
                <a:ea typeface="나눔바른고딕OTF"/>
              </a:rPr>
              <a:t>타이머 </a:t>
            </a:r>
            <a:r>
              <a:rPr lang="ko-KR" altLang="en-US" sz="5000">
                <a:solidFill>
                  <a:schemeClr val="lt1"/>
                </a:solidFill>
                <a:latin typeface="나눔바른고딕OTF"/>
                <a:ea typeface="나눔바른고딕OTF"/>
              </a:rPr>
              <a:t>이벤트</a:t>
            </a:r>
            <a:endParaRPr lang="ko-KR" altLang="en-US" sz="5000">
              <a:solidFill>
                <a:schemeClr val="lt1"/>
              </a:solidFill>
              <a:latin typeface="나눔바른고딕OTF"/>
              <a:ea typeface="나눔바른고딕OTF"/>
            </a:endParaRPr>
          </a:p>
        </p:txBody>
      </p:sp>
      <p:pic>
        <p:nvPicPr>
          <p:cNvPr id="12" name=""/>
          <p:cNvPicPr>
            <a:picLocks noChangeAspect="1"/>
          </p:cNvPicPr>
          <p:nvPr/>
        </p:nvPicPr>
        <p:blipFill rotWithShape="1">
          <a:blip r:embed="rId7"/>
          <a:stretch>
            <a:fillRect/>
          </a:stretch>
        </p:blipFill>
        <p:spPr>
          <a:xfrm>
            <a:off x="-2107095" y="0"/>
            <a:ext cx="3270314" cy="327031"/>
          </a:xfrm>
          <a:prstGeom prst="rect">
            <a:avLst/>
          </a:prstGeom>
        </p:spPr>
      </p:pic>
      <p:sp>
        <p:nvSpPr>
          <p:cNvPr id="13" name=""/>
          <p:cNvSpPr txBox="1"/>
          <p:nvPr/>
        </p:nvSpPr>
        <p:spPr>
          <a:xfrm>
            <a:off x="0" y="0"/>
            <a:ext cx="614539" cy="360045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  <a:cs typeface="맑은 고딕 Semilight"/>
              </a:rPr>
              <a:t>제목</a:t>
            </a:r>
            <a:endParaRPr lang="ko-KR" altLang="en-US">
              <a:solidFill>
                <a:schemeClr val="lt1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sp>
        <p:nvSpPr>
          <p:cNvPr id="22" name=""/>
          <p:cNvSpPr txBox="1"/>
          <p:nvPr/>
        </p:nvSpPr>
        <p:spPr>
          <a:xfrm>
            <a:off x="0" y="1464468"/>
            <a:ext cx="1457637" cy="5296377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2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3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4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5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6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7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8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9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10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11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12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13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14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15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16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17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18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19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20</a:t>
            </a:r>
            <a:endParaRPr lang="en-US" altLang="ko-KR">
              <a:solidFill>
                <a:srgbClr val="707462"/>
              </a:solidFill>
              <a:latin typeface="Consolas"/>
            </a:endParaRPr>
          </a:p>
        </p:txBody>
      </p:sp>
      <p:sp>
        <p:nvSpPr>
          <p:cNvPr id="23" name=""/>
          <p:cNvSpPr txBox="1"/>
          <p:nvPr/>
        </p:nvSpPr>
        <p:spPr>
          <a:xfrm>
            <a:off x="1" y="732886"/>
            <a:ext cx="1457637" cy="365346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</a:t>
            </a:r>
            <a:endParaRPr lang="en-US" altLang="ko-KR">
              <a:solidFill>
                <a:srgbClr val="707462"/>
              </a:solidFill>
              <a:latin typeface="Consolas"/>
            </a:endParaRPr>
          </a:p>
        </p:txBody>
      </p:sp>
      <p:cxnSp>
        <p:nvCxnSpPr>
          <p:cNvPr id="26" name=""/>
          <p:cNvCxnSpPr/>
          <p:nvPr/>
        </p:nvCxnSpPr>
        <p:spPr>
          <a:xfrm rot="10800000" flipV="1">
            <a:off x="198" y="0"/>
            <a:ext cx="1228682" cy="10"/>
          </a:xfrm>
          <a:prstGeom prst="line">
            <a:avLst/>
          </a:prstGeom>
          <a:ln w="57150">
            <a:solidFill>
              <a:srgbClr val="3d3d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"/>
          <p:cNvPicPr>
            <a:picLocks noChangeAspect="1"/>
          </p:cNvPicPr>
          <p:nvPr/>
        </p:nvPicPr>
        <p:blipFill rotWithShape="1">
          <a:blip r:embed="rId8"/>
          <a:stretch>
            <a:fillRect/>
          </a:stretch>
        </p:blipFill>
        <p:spPr>
          <a:xfrm>
            <a:off x="0" y="327031"/>
            <a:ext cx="12418217" cy="162968"/>
          </a:xfrm>
          <a:prstGeom prst="rect">
            <a:avLst/>
          </a:prstGeom>
        </p:spPr>
      </p:pic>
      <p:cxnSp>
        <p:nvCxnSpPr>
          <p:cNvPr id="17" name=""/>
          <p:cNvCxnSpPr/>
          <p:nvPr/>
        </p:nvCxnSpPr>
        <p:spPr>
          <a:xfrm>
            <a:off x="0" y="309638"/>
            <a:ext cx="12181297" cy="0"/>
          </a:xfrm>
          <a:prstGeom prst="line">
            <a:avLst/>
          </a:prstGeom>
          <a:ln w="25400">
            <a:solidFill>
              <a:srgbClr val="6b5b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"/>
          <p:cNvSpPr txBox="1"/>
          <p:nvPr/>
        </p:nvSpPr>
        <p:spPr>
          <a:xfrm>
            <a:off x="1228880" y="0"/>
            <a:ext cx="614539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목차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cxnSp>
        <p:nvCxnSpPr>
          <p:cNvPr id="31" name=""/>
          <p:cNvCxnSpPr/>
          <p:nvPr/>
        </p:nvCxnSpPr>
        <p:spPr>
          <a:xfrm rot="16200000" flipH="1">
            <a:off x="2205328" y="154818"/>
            <a:ext cx="309638" cy="0"/>
          </a:xfrm>
          <a:prstGeom prst="line">
            <a:avLst/>
          </a:prstGeom>
          <a:noFill/>
          <a:ln w="317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cxnSp>
        <p:nvCxnSpPr>
          <p:cNvPr id="32" name=""/>
          <p:cNvCxnSpPr/>
          <p:nvPr/>
        </p:nvCxnSpPr>
        <p:spPr>
          <a:xfrm rot="10800000">
            <a:off x="-25882" y="-187"/>
            <a:ext cx="7759222" cy="0"/>
          </a:xfrm>
          <a:prstGeom prst="line">
            <a:avLst/>
          </a:prstGeom>
          <a:noFill/>
          <a:ln w="571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sp>
        <p:nvSpPr>
          <p:cNvPr id="34" name=""/>
          <p:cNvSpPr txBox="1"/>
          <p:nvPr/>
        </p:nvSpPr>
        <p:spPr>
          <a:xfrm>
            <a:off x="4007070" y="0"/>
            <a:ext cx="1101019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역할 분담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sp>
        <p:nvSpPr>
          <p:cNvPr id="30" name=""/>
          <p:cNvSpPr txBox="1"/>
          <p:nvPr/>
        </p:nvSpPr>
        <p:spPr>
          <a:xfrm>
            <a:off x="2360147" y="0"/>
            <a:ext cx="1482372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시연 영상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cxnSp>
        <p:nvCxnSpPr>
          <p:cNvPr id="25" name=""/>
          <p:cNvCxnSpPr/>
          <p:nvPr/>
        </p:nvCxnSpPr>
        <p:spPr>
          <a:xfrm rot="16200000" flipH="1">
            <a:off x="1074061" y="154818"/>
            <a:ext cx="309638" cy="0"/>
          </a:xfrm>
          <a:prstGeom prst="line">
            <a:avLst/>
          </a:prstGeom>
          <a:ln w="31750">
            <a:solidFill>
              <a:srgbClr val="1e1e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"/>
          <p:cNvCxnSpPr/>
          <p:nvPr/>
        </p:nvCxnSpPr>
        <p:spPr>
          <a:xfrm rot="16200000" flipH="1">
            <a:off x="3852252" y="154818"/>
            <a:ext cx="309638" cy="0"/>
          </a:xfrm>
          <a:prstGeom prst="line">
            <a:avLst/>
          </a:prstGeom>
          <a:noFill/>
          <a:ln w="317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sp>
        <p:nvSpPr>
          <p:cNvPr id="38" name=""/>
          <p:cNvSpPr txBox="1"/>
          <p:nvPr/>
        </p:nvSpPr>
        <p:spPr>
          <a:xfrm>
            <a:off x="5642228" y="0"/>
            <a:ext cx="1506338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매칭 시 이벤트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cxnSp>
        <p:nvCxnSpPr>
          <p:cNvPr id="39" name=""/>
          <p:cNvCxnSpPr/>
          <p:nvPr/>
        </p:nvCxnSpPr>
        <p:spPr>
          <a:xfrm rot="16200000" flipH="1">
            <a:off x="5487409" y="154819"/>
            <a:ext cx="309638" cy="0"/>
          </a:xfrm>
          <a:prstGeom prst="line">
            <a:avLst/>
          </a:prstGeom>
          <a:noFill/>
          <a:ln w="317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sp>
        <p:nvSpPr>
          <p:cNvPr id="42" name=""/>
          <p:cNvSpPr txBox="1"/>
          <p:nvPr/>
        </p:nvSpPr>
        <p:spPr>
          <a:xfrm>
            <a:off x="7731157" y="0"/>
            <a:ext cx="1506338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타이머 이벤트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cxnSp>
        <p:nvCxnSpPr>
          <p:cNvPr id="43" name=""/>
          <p:cNvCxnSpPr/>
          <p:nvPr/>
        </p:nvCxnSpPr>
        <p:spPr>
          <a:xfrm rot="16200000" flipH="1">
            <a:off x="7576338" y="154819"/>
            <a:ext cx="309638" cy="0"/>
          </a:xfrm>
          <a:prstGeom prst="line">
            <a:avLst/>
          </a:prstGeom>
          <a:noFill/>
          <a:ln w="317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sp>
        <p:nvSpPr>
          <p:cNvPr id="48" name=""/>
          <p:cNvSpPr txBox="1"/>
          <p:nvPr/>
        </p:nvSpPr>
        <p:spPr>
          <a:xfrm>
            <a:off x="1457638" y="1461849"/>
            <a:ext cx="10734362" cy="5346621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p>
            <a:pPr>
              <a:lnSpc>
                <a:spcPct val="0"/>
              </a:lnSpc>
              <a:spcBef>
                <a:spcPts val="1100"/>
              </a:spcBef>
              <a:spcAft>
                <a:spcPts val="70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en-US" altLang="ko-KR" b="0" i="0" u="none" strike="noStrike" kern="1200" cap="none" spc="0" normalizeH="0" mc:Ignorable="hp" hp:hslEmbossed="0">
              <a:solidFill>
                <a:schemeClr val="bg1"/>
              </a:solidFill>
              <a:latin typeface="Courier New"/>
              <a:ea typeface="+mn-ea"/>
              <a:cs typeface="Courier New"/>
            </a:endParaRPr>
          </a:p>
          <a:p>
            <a:pPr>
              <a:lnSpc>
                <a:spcPct val="0"/>
              </a:lnSpc>
              <a:spcBef>
                <a:spcPts val="1100"/>
              </a:spcBef>
              <a:spcAft>
                <a:spcPts val="7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public class AlertSound : MonoBehaviour</a:t>
            </a: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0"/>
              </a:lnSpc>
              <a:spcBef>
                <a:spcPts val="1100"/>
              </a:spcBef>
              <a:spcAft>
                <a:spcPts val="7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{</a:t>
            </a: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0"/>
              </a:lnSpc>
              <a:spcBef>
                <a:spcPts val="1100"/>
              </a:spcBef>
              <a:spcAft>
                <a:spcPts val="7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AudioSource audioSource;</a:t>
            </a: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0"/>
              </a:lnSpc>
              <a:spcBef>
                <a:spcPts val="1100"/>
              </a:spcBef>
              <a:spcAft>
                <a:spcPts val="700"/>
              </a:spcAft>
              <a:buNone/>
              <a:defRPr/>
            </a:pP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0"/>
              </a:lnSpc>
              <a:spcBef>
                <a:spcPts val="1100"/>
              </a:spcBef>
              <a:spcAft>
                <a:spcPts val="7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public AudioClip alertSound;</a:t>
            </a: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0"/>
              </a:lnSpc>
              <a:spcBef>
                <a:spcPts val="1100"/>
              </a:spcBef>
              <a:spcAft>
                <a:spcPts val="700"/>
              </a:spcAft>
              <a:buNone/>
              <a:defRPr/>
            </a:pP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0"/>
              </a:lnSpc>
              <a:spcBef>
                <a:spcPts val="1100"/>
              </a:spcBef>
              <a:spcAft>
                <a:spcPts val="7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private bool audioPlayed = false;</a:t>
            </a: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0"/>
              </a:lnSpc>
              <a:spcBef>
                <a:spcPts val="1100"/>
              </a:spcBef>
              <a:spcAft>
                <a:spcPts val="700"/>
              </a:spcAft>
              <a:buNone/>
              <a:defRPr/>
            </a:pP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0"/>
              </a:lnSpc>
              <a:spcBef>
                <a:spcPts val="1100"/>
              </a:spcBef>
              <a:spcAft>
                <a:spcPts val="7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// Start is called before the first frame update</a:t>
            </a: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0"/>
              </a:lnSpc>
              <a:spcBef>
                <a:spcPts val="1100"/>
              </a:spcBef>
              <a:spcAft>
                <a:spcPts val="7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void Start()</a:t>
            </a: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0"/>
              </a:lnSpc>
              <a:spcBef>
                <a:spcPts val="1100"/>
              </a:spcBef>
              <a:spcAft>
                <a:spcPts val="7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{</a:t>
            </a: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0"/>
              </a:lnSpc>
              <a:spcBef>
                <a:spcPts val="1100"/>
              </a:spcBef>
              <a:spcAft>
                <a:spcPts val="7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    audioSource = GetComponent&lt;AudioSource&gt;(); // </a:t>
            </a:r>
            <a:r>
              <a:rPr lang="ko-KR" altLang="en-US">
                <a:solidFill>
                  <a:schemeClr val="bg1"/>
                </a:solidFill>
                <a:latin typeface="Courier New"/>
                <a:cs typeface="Courier New"/>
              </a:rPr>
              <a:t>오디오를 담당하는 컴포</a:t>
            </a:r>
            <a:endParaRPr lang="ko-KR" altLang="en-US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0"/>
              </a:lnSpc>
              <a:spcBef>
                <a:spcPts val="1100"/>
              </a:spcBef>
              <a:spcAft>
                <a:spcPts val="700"/>
              </a:spcAft>
              <a:buNone/>
              <a:defRPr/>
            </a:pPr>
            <a:r>
              <a:rPr lang="ko-KR" altLang="en-US">
                <a:solidFill>
                  <a:schemeClr val="bg1"/>
                </a:solidFill>
                <a:latin typeface="Courier New"/>
                <a:cs typeface="Courier New"/>
              </a:rPr>
              <a:t>넌트를 얻는다</a:t>
            </a: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.</a:t>
            </a: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0"/>
              </a:lnSpc>
              <a:spcBef>
                <a:spcPts val="1100"/>
              </a:spcBef>
              <a:spcAft>
                <a:spcPts val="7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    audioSource.clip = this.alertSound; // </a:t>
            </a:r>
            <a:r>
              <a:rPr lang="ko-KR" altLang="en-US">
                <a:solidFill>
                  <a:schemeClr val="bg1"/>
                </a:solidFill>
                <a:latin typeface="Courier New"/>
                <a:cs typeface="Courier New"/>
              </a:rPr>
              <a:t>경고음이 그 오디오이다</a:t>
            </a: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.</a:t>
            </a: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0"/>
              </a:lnSpc>
              <a:spcBef>
                <a:spcPts val="1100"/>
              </a:spcBef>
              <a:spcAft>
                <a:spcPts val="7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}</a:t>
            </a: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0"/>
              </a:lnSpc>
              <a:spcBef>
                <a:spcPts val="1100"/>
              </a:spcBef>
              <a:spcAft>
                <a:spcPts val="700"/>
              </a:spcAft>
              <a:buNone/>
              <a:defRPr/>
            </a:pP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0"/>
              </a:lnSpc>
              <a:spcBef>
                <a:spcPts val="1100"/>
              </a:spcBef>
              <a:spcAft>
                <a:spcPts val="7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private void Update()</a:t>
            </a: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0"/>
              </a:lnSpc>
              <a:spcBef>
                <a:spcPts val="1100"/>
              </a:spcBef>
              <a:spcAft>
                <a:spcPts val="7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{</a:t>
            </a: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0"/>
              </a:lnSpc>
              <a:spcBef>
                <a:spcPts val="1100"/>
              </a:spcBef>
              <a:spcAft>
                <a:spcPts val="7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    if (GameManager.instance.time &lt;= 10.0f) // </a:t>
            </a:r>
            <a:r>
              <a:rPr lang="ko-KR" altLang="en-US">
                <a:solidFill>
                  <a:schemeClr val="bg1"/>
                </a:solidFill>
                <a:latin typeface="Courier New"/>
                <a:cs typeface="Courier New"/>
              </a:rPr>
              <a:t>시간이 </a:t>
            </a: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10</a:t>
            </a:r>
            <a:r>
              <a:rPr lang="ko-KR" altLang="en-US">
                <a:solidFill>
                  <a:schemeClr val="bg1"/>
                </a:solidFill>
                <a:latin typeface="Courier New"/>
                <a:cs typeface="Courier New"/>
              </a:rPr>
              <a:t>초 이하 남았을때</a:t>
            </a:r>
            <a:endParaRPr lang="ko-KR" altLang="en-US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0"/>
              </a:lnSpc>
              <a:spcBef>
                <a:spcPts val="1100"/>
              </a:spcBef>
              <a:spcAft>
                <a:spcPts val="7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    {</a:t>
            </a: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0"/>
              </a:lnSpc>
              <a:spcBef>
                <a:spcPts val="1100"/>
              </a:spcBef>
              <a:spcAft>
                <a:spcPts val="7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        StartCoroutine(PlayAudio()); // </a:t>
            </a:r>
            <a:r>
              <a:rPr lang="ko-KR" altLang="en-US">
                <a:solidFill>
                  <a:schemeClr val="bg1"/>
                </a:solidFill>
                <a:latin typeface="Courier New"/>
                <a:cs typeface="Courier New"/>
              </a:rPr>
              <a:t>오디오를 즉시 재생한다</a:t>
            </a: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.</a:t>
            </a: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0"/>
              </a:lnSpc>
              <a:spcBef>
                <a:spcPts val="1100"/>
              </a:spcBef>
              <a:spcAft>
                <a:spcPts val="7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    }</a:t>
            </a: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0"/>
              </a:lnSpc>
              <a:spcBef>
                <a:spcPts val="1100"/>
              </a:spcBef>
              <a:spcAft>
                <a:spcPts val="7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}</a:t>
            </a:r>
            <a:endParaRPr lang="en-US" altLang="ko-KR" sz="1800" baseline="0">
              <a:solidFill>
                <a:schemeClr val="bg1"/>
              </a:solid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4366345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1e1e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6395397" y="0"/>
            <a:ext cx="3270314" cy="327031"/>
          </a:xfrm>
          <a:prstGeom prst="rect">
            <a:avLst/>
          </a:prstGeom>
        </p:spPr>
      </p:pic>
      <p:pic>
        <p:nvPicPr>
          <p:cNvPr id="37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4460843" y="0"/>
            <a:ext cx="3270314" cy="327031"/>
          </a:xfrm>
          <a:prstGeom prst="rect">
            <a:avLst/>
          </a:prstGeom>
        </p:spPr>
      </p:pic>
      <p:pic>
        <p:nvPicPr>
          <p:cNvPr id="35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2371914" y="0"/>
            <a:ext cx="3270314" cy="327031"/>
          </a:xfrm>
          <a:prstGeom prst="rect">
            <a:avLst/>
          </a:prstGeom>
        </p:spPr>
      </p:pic>
      <p:pic>
        <p:nvPicPr>
          <p:cNvPr id="29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724990" y="0"/>
            <a:ext cx="3270314" cy="327031"/>
          </a:xfrm>
          <a:prstGeom prst="rect">
            <a:avLst/>
          </a:prstGeom>
        </p:spPr>
      </p:pic>
      <p:pic>
        <p:nvPicPr>
          <p:cNvPr id="24" name="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-910166" y="0"/>
            <a:ext cx="3270314" cy="327031"/>
          </a:xfrm>
          <a:prstGeom prst="rect">
            <a:avLst/>
          </a:prstGeom>
        </p:spPr>
      </p:pic>
      <p:sp>
        <p:nvSpPr>
          <p:cNvPr id="5" name=""/>
          <p:cNvSpPr txBox="1"/>
          <p:nvPr/>
        </p:nvSpPr>
        <p:spPr>
          <a:xfrm>
            <a:off x="1457637" y="489999"/>
            <a:ext cx="7149524" cy="851121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 sz="5000">
                <a:solidFill>
                  <a:srgbClr val="4c80af"/>
                </a:solidFill>
                <a:latin typeface="나눔바른고딕OTF"/>
                <a:ea typeface="나눔바른고딕OTF"/>
              </a:rPr>
              <a:t>타이머 </a:t>
            </a:r>
            <a:r>
              <a:rPr lang="ko-KR" altLang="en-US" sz="5000">
                <a:solidFill>
                  <a:schemeClr val="lt1"/>
                </a:solidFill>
                <a:latin typeface="나눔바른고딕OTF"/>
                <a:ea typeface="나눔바른고딕OTF"/>
              </a:rPr>
              <a:t>이벤트</a:t>
            </a:r>
            <a:endParaRPr lang="ko-KR" altLang="en-US" sz="5000">
              <a:solidFill>
                <a:schemeClr val="lt1"/>
              </a:solidFill>
              <a:latin typeface="나눔바른고딕OTF"/>
              <a:ea typeface="나눔바른고딕OTF"/>
            </a:endParaRPr>
          </a:p>
        </p:txBody>
      </p:sp>
      <p:pic>
        <p:nvPicPr>
          <p:cNvPr id="12" name=""/>
          <p:cNvPicPr>
            <a:picLocks noChangeAspect="1"/>
          </p:cNvPicPr>
          <p:nvPr/>
        </p:nvPicPr>
        <p:blipFill rotWithShape="1">
          <a:blip r:embed="rId7"/>
          <a:stretch>
            <a:fillRect/>
          </a:stretch>
        </p:blipFill>
        <p:spPr>
          <a:xfrm>
            <a:off x="-2107095" y="0"/>
            <a:ext cx="3270314" cy="327031"/>
          </a:xfrm>
          <a:prstGeom prst="rect">
            <a:avLst/>
          </a:prstGeom>
        </p:spPr>
      </p:pic>
      <p:sp>
        <p:nvSpPr>
          <p:cNvPr id="13" name=""/>
          <p:cNvSpPr txBox="1"/>
          <p:nvPr/>
        </p:nvSpPr>
        <p:spPr>
          <a:xfrm>
            <a:off x="0" y="0"/>
            <a:ext cx="614539" cy="360045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  <a:cs typeface="맑은 고딕 Semilight"/>
              </a:rPr>
              <a:t>제목</a:t>
            </a:r>
            <a:endParaRPr lang="ko-KR" altLang="en-US">
              <a:solidFill>
                <a:schemeClr val="lt1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sp>
        <p:nvSpPr>
          <p:cNvPr id="22" name=""/>
          <p:cNvSpPr txBox="1"/>
          <p:nvPr/>
        </p:nvSpPr>
        <p:spPr>
          <a:xfrm>
            <a:off x="-1" y="1464468"/>
            <a:ext cx="1457637" cy="5296377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2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3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4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5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6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7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8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9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10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11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12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13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14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15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16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17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18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19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20</a:t>
            </a:r>
            <a:endParaRPr lang="en-US" altLang="ko-KR">
              <a:solidFill>
                <a:srgbClr val="707462"/>
              </a:solidFill>
              <a:latin typeface="Consolas"/>
            </a:endParaRPr>
          </a:p>
        </p:txBody>
      </p:sp>
      <p:sp>
        <p:nvSpPr>
          <p:cNvPr id="23" name=""/>
          <p:cNvSpPr txBox="1"/>
          <p:nvPr/>
        </p:nvSpPr>
        <p:spPr>
          <a:xfrm>
            <a:off x="0" y="732886"/>
            <a:ext cx="1457637" cy="365346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</a:t>
            </a:r>
            <a:endParaRPr lang="en-US" altLang="ko-KR">
              <a:solidFill>
                <a:srgbClr val="707462"/>
              </a:solidFill>
              <a:latin typeface="Consolas"/>
            </a:endParaRPr>
          </a:p>
        </p:txBody>
      </p:sp>
      <p:cxnSp>
        <p:nvCxnSpPr>
          <p:cNvPr id="26" name=""/>
          <p:cNvCxnSpPr/>
          <p:nvPr/>
        </p:nvCxnSpPr>
        <p:spPr>
          <a:xfrm rot="10800000" flipV="1">
            <a:off x="198" y="0"/>
            <a:ext cx="1228682" cy="10"/>
          </a:xfrm>
          <a:prstGeom prst="line">
            <a:avLst/>
          </a:prstGeom>
          <a:ln w="57150">
            <a:solidFill>
              <a:srgbClr val="3d3d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"/>
          <p:cNvPicPr>
            <a:picLocks noChangeAspect="1"/>
          </p:cNvPicPr>
          <p:nvPr/>
        </p:nvPicPr>
        <p:blipFill rotWithShape="1">
          <a:blip r:embed="rId8"/>
          <a:stretch>
            <a:fillRect/>
          </a:stretch>
        </p:blipFill>
        <p:spPr>
          <a:xfrm>
            <a:off x="0" y="327031"/>
            <a:ext cx="12418217" cy="162968"/>
          </a:xfrm>
          <a:prstGeom prst="rect">
            <a:avLst/>
          </a:prstGeom>
        </p:spPr>
      </p:pic>
      <p:cxnSp>
        <p:nvCxnSpPr>
          <p:cNvPr id="17" name=""/>
          <p:cNvCxnSpPr/>
          <p:nvPr/>
        </p:nvCxnSpPr>
        <p:spPr>
          <a:xfrm>
            <a:off x="0" y="309638"/>
            <a:ext cx="12181297" cy="0"/>
          </a:xfrm>
          <a:prstGeom prst="line">
            <a:avLst/>
          </a:prstGeom>
          <a:ln w="25400">
            <a:solidFill>
              <a:srgbClr val="6b5b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"/>
          <p:cNvSpPr txBox="1"/>
          <p:nvPr/>
        </p:nvSpPr>
        <p:spPr>
          <a:xfrm>
            <a:off x="1228880" y="0"/>
            <a:ext cx="614539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목차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cxnSp>
        <p:nvCxnSpPr>
          <p:cNvPr id="31" name=""/>
          <p:cNvCxnSpPr/>
          <p:nvPr/>
        </p:nvCxnSpPr>
        <p:spPr>
          <a:xfrm rot="16200000" flipH="1">
            <a:off x="2205328" y="154818"/>
            <a:ext cx="309638" cy="0"/>
          </a:xfrm>
          <a:prstGeom prst="line">
            <a:avLst/>
          </a:prstGeom>
          <a:noFill/>
          <a:ln w="317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cxnSp>
        <p:nvCxnSpPr>
          <p:cNvPr id="32" name=""/>
          <p:cNvCxnSpPr/>
          <p:nvPr/>
        </p:nvCxnSpPr>
        <p:spPr>
          <a:xfrm rot="10800000">
            <a:off x="-25882" y="-187"/>
            <a:ext cx="7759222" cy="0"/>
          </a:xfrm>
          <a:prstGeom prst="line">
            <a:avLst/>
          </a:prstGeom>
          <a:noFill/>
          <a:ln w="571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sp>
        <p:nvSpPr>
          <p:cNvPr id="34" name=""/>
          <p:cNvSpPr txBox="1"/>
          <p:nvPr/>
        </p:nvSpPr>
        <p:spPr>
          <a:xfrm>
            <a:off x="4007070" y="0"/>
            <a:ext cx="1101019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역할 분담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sp>
        <p:nvSpPr>
          <p:cNvPr id="30" name=""/>
          <p:cNvSpPr txBox="1"/>
          <p:nvPr/>
        </p:nvSpPr>
        <p:spPr>
          <a:xfrm>
            <a:off x="2360147" y="0"/>
            <a:ext cx="1482372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시연 영상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cxnSp>
        <p:nvCxnSpPr>
          <p:cNvPr id="25" name=""/>
          <p:cNvCxnSpPr/>
          <p:nvPr/>
        </p:nvCxnSpPr>
        <p:spPr>
          <a:xfrm rot="16200000" flipH="1">
            <a:off x="1074061" y="154818"/>
            <a:ext cx="309638" cy="0"/>
          </a:xfrm>
          <a:prstGeom prst="line">
            <a:avLst/>
          </a:prstGeom>
          <a:ln w="31750">
            <a:solidFill>
              <a:srgbClr val="1e1e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"/>
          <p:cNvCxnSpPr/>
          <p:nvPr/>
        </p:nvCxnSpPr>
        <p:spPr>
          <a:xfrm rot="16200000" flipH="1">
            <a:off x="3852252" y="154818"/>
            <a:ext cx="309638" cy="0"/>
          </a:xfrm>
          <a:prstGeom prst="line">
            <a:avLst/>
          </a:prstGeom>
          <a:noFill/>
          <a:ln w="317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sp>
        <p:nvSpPr>
          <p:cNvPr id="38" name=""/>
          <p:cNvSpPr txBox="1"/>
          <p:nvPr/>
        </p:nvSpPr>
        <p:spPr>
          <a:xfrm>
            <a:off x="5642228" y="0"/>
            <a:ext cx="1506338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매칭 시 이벤트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cxnSp>
        <p:nvCxnSpPr>
          <p:cNvPr id="39" name=""/>
          <p:cNvCxnSpPr/>
          <p:nvPr/>
        </p:nvCxnSpPr>
        <p:spPr>
          <a:xfrm rot="16200000" flipH="1">
            <a:off x="5487409" y="154819"/>
            <a:ext cx="309638" cy="0"/>
          </a:xfrm>
          <a:prstGeom prst="line">
            <a:avLst/>
          </a:prstGeom>
          <a:noFill/>
          <a:ln w="317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sp>
        <p:nvSpPr>
          <p:cNvPr id="42" name=""/>
          <p:cNvSpPr txBox="1"/>
          <p:nvPr/>
        </p:nvSpPr>
        <p:spPr>
          <a:xfrm>
            <a:off x="7731157" y="0"/>
            <a:ext cx="1506338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타이머 이벤트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cxnSp>
        <p:nvCxnSpPr>
          <p:cNvPr id="43" name=""/>
          <p:cNvCxnSpPr/>
          <p:nvPr/>
        </p:nvCxnSpPr>
        <p:spPr>
          <a:xfrm rot="16200000" flipH="1">
            <a:off x="7576338" y="154819"/>
            <a:ext cx="309638" cy="0"/>
          </a:xfrm>
          <a:prstGeom prst="line">
            <a:avLst/>
          </a:prstGeom>
          <a:noFill/>
          <a:ln w="317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sp>
        <p:nvSpPr>
          <p:cNvPr id="48" name=""/>
          <p:cNvSpPr txBox="1"/>
          <p:nvPr/>
        </p:nvSpPr>
        <p:spPr>
          <a:xfrm>
            <a:off x="1457637" y="1460539"/>
            <a:ext cx="10234301" cy="2604731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p>
            <a:pPr>
              <a:lnSpc>
                <a:spcPct val="0"/>
              </a:lnSpc>
              <a:spcBef>
                <a:spcPts val="1100"/>
              </a:spcBef>
              <a:spcAft>
                <a:spcPts val="700"/>
              </a:spcAft>
              <a:buNone/>
              <a:defRPr/>
            </a:pP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0"/>
              </a:lnSpc>
              <a:spcBef>
                <a:spcPts val="1100"/>
              </a:spcBef>
              <a:spcAft>
                <a:spcPts val="7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private Ienumerator PlayAudio()</a:t>
            </a: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0"/>
              </a:lnSpc>
              <a:spcBef>
                <a:spcPts val="1100"/>
              </a:spcBef>
              <a:spcAft>
                <a:spcPts val="7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{</a:t>
            </a: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0"/>
              </a:lnSpc>
              <a:spcBef>
                <a:spcPts val="1100"/>
              </a:spcBef>
              <a:spcAft>
                <a:spcPts val="7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    if(!audioPlayed) // </a:t>
            </a:r>
            <a:r>
              <a:rPr lang="ko-KR" altLang="en-US">
                <a:solidFill>
                  <a:schemeClr val="bg1"/>
                </a:solidFill>
                <a:latin typeface="Courier New"/>
                <a:cs typeface="Courier New"/>
              </a:rPr>
              <a:t>오디오가 이미 재생되고 있지 않다면</a:t>
            </a:r>
            <a:endParaRPr lang="ko-KR" altLang="en-US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0"/>
              </a:lnSpc>
              <a:spcBef>
                <a:spcPts val="1100"/>
              </a:spcBef>
              <a:spcAft>
                <a:spcPts val="7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    {</a:t>
            </a: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0"/>
              </a:lnSpc>
              <a:spcBef>
                <a:spcPts val="1100"/>
              </a:spcBef>
              <a:spcAft>
                <a:spcPts val="7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        audioSource.Play(); // </a:t>
            </a:r>
            <a:r>
              <a:rPr lang="ko-KR" altLang="en-US">
                <a:solidFill>
                  <a:schemeClr val="bg1"/>
                </a:solidFill>
                <a:latin typeface="Courier New"/>
                <a:cs typeface="Courier New"/>
              </a:rPr>
              <a:t>오디오를 재생하고</a:t>
            </a:r>
            <a:endParaRPr lang="ko-KR" altLang="en-US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0"/>
              </a:lnSpc>
              <a:spcBef>
                <a:spcPts val="1100"/>
              </a:spcBef>
              <a:spcAft>
                <a:spcPts val="7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        audioPlayed = true; // </a:t>
            </a:r>
            <a:r>
              <a:rPr lang="ko-KR" altLang="en-US">
                <a:solidFill>
                  <a:schemeClr val="bg1"/>
                </a:solidFill>
                <a:latin typeface="Courier New"/>
                <a:cs typeface="Courier New"/>
              </a:rPr>
              <a:t>오디오가 이미 재생되고 있음을 알린다</a:t>
            </a: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.</a:t>
            </a: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0"/>
              </a:lnSpc>
              <a:spcBef>
                <a:spcPts val="1100"/>
              </a:spcBef>
              <a:spcAft>
                <a:spcPts val="7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    }</a:t>
            </a: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0"/>
              </a:lnSpc>
              <a:spcBef>
                <a:spcPts val="1100"/>
              </a:spcBef>
              <a:spcAft>
                <a:spcPts val="7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    yield return null; // </a:t>
            </a:r>
            <a:r>
              <a:rPr lang="ko-KR" altLang="en-US">
                <a:solidFill>
                  <a:schemeClr val="bg1"/>
                </a:solidFill>
                <a:latin typeface="Courier New"/>
                <a:cs typeface="Courier New"/>
              </a:rPr>
              <a:t>코루틴 일시정지</a:t>
            </a: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.</a:t>
            </a: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0"/>
              </a:lnSpc>
              <a:spcBef>
                <a:spcPts val="1100"/>
              </a:spcBef>
              <a:spcAft>
                <a:spcPts val="7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}</a:t>
            </a: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0"/>
              </a:lnSpc>
              <a:spcBef>
                <a:spcPts val="1100"/>
              </a:spcBef>
              <a:spcAft>
                <a:spcPts val="7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}</a:t>
            </a: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0"/>
              </a:lnSpc>
              <a:spcBef>
                <a:spcPts val="1100"/>
              </a:spcBef>
              <a:spcAft>
                <a:spcPts val="700"/>
              </a:spcAft>
              <a:buNone/>
              <a:defRPr/>
            </a:pPr>
            <a:endParaRPr lang="en-US" altLang="ko-KR" sz="1800" baseline="0">
              <a:solidFill>
                <a:schemeClr val="bg1"/>
              </a:solidFill>
              <a:latin typeface="Courier New"/>
              <a:cs typeface="Courier New"/>
            </a:endParaRPr>
          </a:p>
        </p:txBody>
      </p:sp>
      <p:pic>
        <p:nvPicPr>
          <p:cNvPr id="49" name="내용 개체 틀 9"/>
          <p:cNvPicPr>
            <a:picLocks noGrp="1" noChangeAspect="1"/>
          </p:cNvPicPr>
          <p:nvPr/>
        </p:nvPicPr>
        <p:blipFill rotWithShape="1">
          <a:blip r:embed="rId9"/>
          <a:stretch>
            <a:fillRect/>
          </a:stretch>
        </p:blipFill>
        <p:spPr>
          <a:xfrm>
            <a:off x="3681146" y="3893420"/>
            <a:ext cx="3829584" cy="286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2604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1e1e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6930993" y="0"/>
            <a:ext cx="3270314" cy="327031"/>
          </a:xfrm>
          <a:prstGeom prst="rect">
            <a:avLst/>
          </a:prstGeom>
        </p:spPr>
      </p:pic>
      <p:pic>
        <p:nvPicPr>
          <p:cNvPr id="37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4460843" y="0"/>
            <a:ext cx="3270314" cy="327031"/>
          </a:xfrm>
          <a:prstGeom prst="rect">
            <a:avLst/>
          </a:prstGeom>
        </p:spPr>
      </p:pic>
      <p:pic>
        <p:nvPicPr>
          <p:cNvPr id="35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2371914" y="0"/>
            <a:ext cx="3270314" cy="327031"/>
          </a:xfrm>
          <a:prstGeom prst="rect">
            <a:avLst/>
          </a:prstGeom>
        </p:spPr>
      </p:pic>
      <p:pic>
        <p:nvPicPr>
          <p:cNvPr id="29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724990" y="0"/>
            <a:ext cx="3270314" cy="327031"/>
          </a:xfrm>
          <a:prstGeom prst="rect">
            <a:avLst/>
          </a:prstGeom>
        </p:spPr>
      </p:pic>
      <p:pic>
        <p:nvPicPr>
          <p:cNvPr id="24" name="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-910166" y="0"/>
            <a:ext cx="3270314" cy="327031"/>
          </a:xfrm>
          <a:prstGeom prst="rect">
            <a:avLst/>
          </a:prstGeom>
        </p:spPr>
      </p:pic>
      <p:sp>
        <p:nvSpPr>
          <p:cNvPr id="5" name=""/>
          <p:cNvSpPr txBox="1"/>
          <p:nvPr/>
        </p:nvSpPr>
        <p:spPr>
          <a:xfrm>
            <a:off x="1457638" y="489999"/>
            <a:ext cx="7149524" cy="851121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 sz="5000">
                <a:solidFill>
                  <a:srgbClr val="4c80af"/>
                </a:solidFill>
                <a:latin typeface="나눔바른고딕OTF"/>
                <a:ea typeface="나눔바른고딕OTF"/>
              </a:rPr>
              <a:t>카드 선택 시 </a:t>
            </a:r>
            <a:r>
              <a:rPr lang="ko-KR" altLang="en-US" sz="5000">
                <a:solidFill>
                  <a:schemeClr val="lt1"/>
                </a:solidFill>
                <a:latin typeface="나눔바른고딕OTF"/>
                <a:ea typeface="나눔바른고딕OTF"/>
              </a:rPr>
              <a:t>이벤트</a:t>
            </a:r>
            <a:endParaRPr lang="ko-KR" altLang="en-US" sz="5000">
              <a:solidFill>
                <a:schemeClr val="lt1"/>
              </a:solidFill>
              <a:latin typeface="나눔바른고딕OTF"/>
              <a:ea typeface="나눔바른고딕OTF"/>
            </a:endParaRPr>
          </a:p>
        </p:txBody>
      </p:sp>
      <p:pic>
        <p:nvPicPr>
          <p:cNvPr id="12" name=""/>
          <p:cNvPicPr>
            <a:picLocks noChangeAspect="1"/>
          </p:cNvPicPr>
          <p:nvPr/>
        </p:nvPicPr>
        <p:blipFill rotWithShape="1">
          <a:blip r:embed="rId7"/>
          <a:stretch>
            <a:fillRect/>
          </a:stretch>
        </p:blipFill>
        <p:spPr>
          <a:xfrm>
            <a:off x="-2107095" y="0"/>
            <a:ext cx="3270314" cy="327031"/>
          </a:xfrm>
          <a:prstGeom prst="rect">
            <a:avLst/>
          </a:prstGeom>
        </p:spPr>
      </p:pic>
      <p:sp>
        <p:nvSpPr>
          <p:cNvPr id="13" name=""/>
          <p:cNvSpPr txBox="1"/>
          <p:nvPr/>
        </p:nvSpPr>
        <p:spPr>
          <a:xfrm>
            <a:off x="0" y="0"/>
            <a:ext cx="614539" cy="360045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  <a:cs typeface="맑은 고딕 Semilight"/>
              </a:rPr>
              <a:t>제목</a:t>
            </a:r>
            <a:endParaRPr lang="ko-KR" altLang="en-US">
              <a:solidFill>
                <a:schemeClr val="lt1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sp>
        <p:nvSpPr>
          <p:cNvPr id="20" name=""/>
          <p:cNvSpPr txBox="1"/>
          <p:nvPr/>
        </p:nvSpPr>
        <p:spPr>
          <a:xfrm>
            <a:off x="1457638" y="1285397"/>
            <a:ext cx="8527610" cy="1455898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>
                <a:solidFill>
                  <a:schemeClr val="lt1"/>
                </a:solidFill>
                <a:latin typeface="나눔바른고딕OTF"/>
                <a:ea typeface="나눔바른고딕OTF"/>
              </a:rPr>
              <a:t>{</a:t>
            </a:r>
            <a:endParaRPr lang="en-US" altLang="ko-KR">
              <a:solidFill>
                <a:schemeClr val="lt1"/>
              </a:solidFill>
              <a:latin typeface="나눔바른고딕OTF"/>
              <a:ea typeface="나눔바른고딕OTF"/>
            </a:endParaRPr>
          </a:p>
          <a:p>
            <a:pPr>
              <a:defRPr/>
            </a:pP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	</a:t>
            </a:r>
            <a:r>
              <a:rPr lang="en-US" altLang="ko-KR">
                <a:solidFill>
                  <a:schemeClr val="lt1"/>
                </a:solidFill>
                <a:latin typeface="나눔바른고딕OTF"/>
                <a:ea typeface="나눔바른고딕OTF"/>
              </a:rPr>
              <a:t>·</a:t>
            </a: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 </a:t>
            </a:r>
            <a:r>
              <a:rPr lang="en-US" altLang="ko-KR">
                <a:solidFill>
                  <a:schemeClr val="lt1"/>
                </a:solidFill>
                <a:latin typeface="나눔바른고딕OTF"/>
                <a:ea typeface="나눔바른고딕OTF"/>
              </a:rPr>
              <a:t>Card</a:t>
            </a: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 클래스에서 다뤄야 한다</a:t>
            </a:r>
            <a:r>
              <a:rPr lang="en-US" altLang="ko-KR">
                <a:solidFill>
                  <a:schemeClr val="lt1"/>
                </a:solidFill>
                <a:latin typeface="나눔바른고딕OTF"/>
                <a:ea typeface="나눔바른고딕OTF"/>
              </a:rPr>
              <a:t>.</a:t>
            </a:r>
            <a:endParaRPr lang="en-US" altLang="ko-KR">
              <a:solidFill>
                <a:schemeClr val="lt1"/>
              </a:solidFill>
              <a:latin typeface="나눔바른고딕OTF"/>
              <a:ea typeface="나눔바른고딕OTF"/>
            </a:endParaRPr>
          </a:p>
          <a:p>
            <a:pPr>
              <a:defRPr/>
            </a:pP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	</a:t>
            </a:r>
            <a:r>
              <a:rPr lang="en-US" altLang="ko-KR">
                <a:solidFill>
                  <a:schemeClr val="lt1"/>
                </a:solidFill>
                <a:latin typeface="나눔바른고딕OTF"/>
                <a:ea typeface="나눔바른고딕OTF"/>
              </a:rPr>
              <a:t>·</a:t>
            </a: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 하지만 실제로 카운트를 세는 것은 게임매니저에서 수행한다</a:t>
            </a:r>
            <a:r>
              <a:rPr lang="en-US" altLang="ko-KR">
                <a:solidFill>
                  <a:schemeClr val="lt1"/>
                </a:solidFill>
                <a:latin typeface="나눔바른고딕OTF"/>
                <a:ea typeface="나눔바른고딕OTF"/>
              </a:rPr>
              <a:t>.</a:t>
            </a:r>
            <a:endParaRPr lang="en-US" altLang="ko-KR">
              <a:solidFill>
                <a:schemeClr val="lt1"/>
              </a:solidFill>
              <a:latin typeface="나눔바른고딕OTF"/>
              <a:ea typeface="나눔바른고딕OTF"/>
            </a:endParaRPr>
          </a:p>
          <a:p>
            <a:pPr>
              <a:defRPr/>
            </a:pP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	  이유는 </a:t>
            </a:r>
            <a:r>
              <a:rPr lang="en-US" altLang="ko-KR">
                <a:solidFill>
                  <a:schemeClr val="lt1"/>
                </a:solidFill>
                <a:latin typeface="나눔바른고딕OTF"/>
                <a:ea typeface="나눔바른고딕OTF"/>
              </a:rPr>
              <a:t>Card</a:t>
            </a: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 클래스 자체로는 다른 카드의 개방 유무를 알 수 없기 때문</a:t>
            </a:r>
            <a:endParaRPr lang="en-US" altLang="ko-KR">
              <a:solidFill>
                <a:schemeClr val="lt1"/>
              </a:solidFill>
              <a:latin typeface="나눔바른고딕OTF"/>
              <a:ea typeface="나눔바른고딕OTF"/>
            </a:endParaRPr>
          </a:p>
          <a:p>
            <a:pPr>
              <a:defRPr/>
            </a:pPr>
            <a:r>
              <a:rPr lang="en-US" altLang="ko-KR">
                <a:solidFill>
                  <a:schemeClr val="lt1"/>
                </a:solidFill>
                <a:latin typeface="나눔바른고딕OTF"/>
                <a:ea typeface="나눔바른고딕OTF"/>
              </a:rPr>
              <a:t>}</a:t>
            </a:r>
            <a:endParaRPr lang="en-US" altLang="ko-KR">
              <a:solidFill>
                <a:schemeClr val="lt1"/>
              </a:solidFill>
              <a:latin typeface="나눔바른고딕OTF"/>
              <a:ea typeface="나눔바른고딕OTF"/>
            </a:endParaRPr>
          </a:p>
        </p:txBody>
      </p:sp>
      <p:sp>
        <p:nvSpPr>
          <p:cNvPr id="22" name=""/>
          <p:cNvSpPr txBox="1"/>
          <p:nvPr/>
        </p:nvSpPr>
        <p:spPr>
          <a:xfrm>
            <a:off x="0" y="1464468"/>
            <a:ext cx="1457637" cy="5296377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2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3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4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5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6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7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8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9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10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11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12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13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14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15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16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17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18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19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20</a:t>
            </a:r>
            <a:endParaRPr lang="en-US" altLang="ko-KR">
              <a:solidFill>
                <a:srgbClr val="707462"/>
              </a:solidFill>
              <a:latin typeface="Consolas"/>
            </a:endParaRPr>
          </a:p>
        </p:txBody>
      </p:sp>
      <p:sp>
        <p:nvSpPr>
          <p:cNvPr id="23" name=""/>
          <p:cNvSpPr txBox="1"/>
          <p:nvPr/>
        </p:nvSpPr>
        <p:spPr>
          <a:xfrm>
            <a:off x="1" y="732886"/>
            <a:ext cx="1457637" cy="365346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</a:t>
            </a:r>
            <a:endParaRPr lang="en-US" altLang="ko-KR">
              <a:solidFill>
                <a:srgbClr val="707462"/>
              </a:solidFill>
              <a:latin typeface="Consolas"/>
            </a:endParaRPr>
          </a:p>
        </p:txBody>
      </p:sp>
      <p:cxnSp>
        <p:nvCxnSpPr>
          <p:cNvPr id="26" name=""/>
          <p:cNvCxnSpPr/>
          <p:nvPr/>
        </p:nvCxnSpPr>
        <p:spPr>
          <a:xfrm rot="10800000" flipV="1">
            <a:off x="198" y="0"/>
            <a:ext cx="1228682" cy="10"/>
          </a:xfrm>
          <a:prstGeom prst="line">
            <a:avLst/>
          </a:prstGeom>
          <a:ln w="57150">
            <a:solidFill>
              <a:srgbClr val="3d3d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"/>
          <p:cNvPicPr>
            <a:picLocks noChangeAspect="1"/>
          </p:cNvPicPr>
          <p:nvPr/>
        </p:nvPicPr>
        <p:blipFill rotWithShape="1">
          <a:blip r:embed="rId8"/>
          <a:stretch>
            <a:fillRect/>
          </a:stretch>
        </p:blipFill>
        <p:spPr>
          <a:xfrm>
            <a:off x="0" y="327031"/>
            <a:ext cx="12418217" cy="162968"/>
          </a:xfrm>
          <a:prstGeom prst="rect">
            <a:avLst/>
          </a:prstGeom>
        </p:spPr>
      </p:pic>
      <p:cxnSp>
        <p:nvCxnSpPr>
          <p:cNvPr id="17" name=""/>
          <p:cNvCxnSpPr/>
          <p:nvPr/>
        </p:nvCxnSpPr>
        <p:spPr>
          <a:xfrm>
            <a:off x="0" y="309638"/>
            <a:ext cx="12181297" cy="0"/>
          </a:xfrm>
          <a:prstGeom prst="line">
            <a:avLst/>
          </a:prstGeom>
          <a:ln w="25400">
            <a:solidFill>
              <a:srgbClr val="6b5b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"/>
          <p:cNvSpPr txBox="1"/>
          <p:nvPr/>
        </p:nvSpPr>
        <p:spPr>
          <a:xfrm>
            <a:off x="1228880" y="0"/>
            <a:ext cx="614539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목차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cxnSp>
        <p:nvCxnSpPr>
          <p:cNvPr id="31" name=""/>
          <p:cNvCxnSpPr/>
          <p:nvPr/>
        </p:nvCxnSpPr>
        <p:spPr>
          <a:xfrm rot="16200000" flipH="1">
            <a:off x="2205328" y="154818"/>
            <a:ext cx="309638" cy="0"/>
          </a:xfrm>
          <a:prstGeom prst="line">
            <a:avLst/>
          </a:prstGeom>
          <a:noFill/>
          <a:ln w="317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cxnSp>
        <p:nvCxnSpPr>
          <p:cNvPr id="32" name=""/>
          <p:cNvCxnSpPr/>
          <p:nvPr/>
        </p:nvCxnSpPr>
        <p:spPr>
          <a:xfrm rot="10800000">
            <a:off x="-25882" y="-219"/>
            <a:ext cx="7763406" cy="0"/>
          </a:xfrm>
          <a:prstGeom prst="line">
            <a:avLst/>
          </a:prstGeom>
          <a:noFill/>
          <a:ln w="571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sp>
        <p:nvSpPr>
          <p:cNvPr id="34" name=""/>
          <p:cNvSpPr txBox="1"/>
          <p:nvPr/>
        </p:nvSpPr>
        <p:spPr>
          <a:xfrm>
            <a:off x="4007070" y="0"/>
            <a:ext cx="1101019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역할 분담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sp>
        <p:nvSpPr>
          <p:cNvPr id="30" name=""/>
          <p:cNvSpPr txBox="1"/>
          <p:nvPr/>
        </p:nvSpPr>
        <p:spPr>
          <a:xfrm>
            <a:off x="2360147" y="0"/>
            <a:ext cx="1482372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시연 영상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cxnSp>
        <p:nvCxnSpPr>
          <p:cNvPr id="25" name=""/>
          <p:cNvCxnSpPr/>
          <p:nvPr/>
        </p:nvCxnSpPr>
        <p:spPr>
          <a:xfrm rot="16200000" flipH="1">
            <a:off x="1074061" y="154818"/>
            <a:ext cx="309638" cy="0"/>
          </a:xfrm>
          <a:prstGeom prst="line">
            <a:avLst/>
          </a:prstGeom>
          <a:ln w="31750">
            <a:solidFill>
              <a:srgbClr val="1e1e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"/>
          <p:cNvCxnSpPr/>
          <p:nvPr/>
        </p:nvCxnSpPr>
        <p:spPr>
          <a:xfrm rot="16200000" flipH="1">
            <a:off x="3852252" y="154818"/>
            <a:ext cx="309638" cy="0"/>
          </a:xfrm>
          <a:prstGeom prst="line">
            <a:avLst/>
          </a:prstGeom>
          <a:noFill/>
          <a:ln w="317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sp>
        <p:nvSpPr>
          <p:cNvPr id="38" name=""/>
          <p:cNvSpPr txBox="1"/>
          <p:nvPr/>
        </p:nvSpPr>
        <p:spPr>
          <a:xfrm>
            <a:off x="5642228" y="0"/>
            <a:ext cx="1506338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매칭 시 이벤트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cxnSp>
        <p:nvCxnSpPr>
          <p:cNvPr id="39" name=""/>
          <p:cNvCxnSpPr/>
          <p:nvPr/>
        </p:nvCxnSpPr>
        <p:spPr>
          <a:xfrm rot="16200000" flipH="1">
            <a:off x="5487409" y="154819"/>
            <a:ext cx="309638" cy="0"/>
          </a:xfrm>
          <a:prstGeom prst="line">
            <a:avLst/>
          </a:prstGeom>
          <a:noFill/>
          <a:ln w="317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sp>
        <p:nvSpPr>
          <p:cNvPr id="41" name=""/>
          <p:cNvSpPr txBox="1"/>
          <p:nvPr/>
        </p:nvSpPr>
        <p:spPr>
          <a:xfrm>
            <a:off x="7731156" y="0"/>
            <a:ext cx="2003756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카드 선택 시 이벤트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cxnSp>
        <p:nvCxnSpPr>
          <p:cNvPr id="43" name=""/>
          <p:cNvCxnSpPr/>
          <p:nvPr/>
        </p:nvCxnSpPr>
        <p:spPr>
          <a:xfrm rot="16200000" flipH="1">
            <a:off x="7582704" y="154819"/>
            <a:ext cx="309638" cy="0"/>
          </a:xfrm>
          <a:prstGeom prst="line">
            <a:avLst/>
          </a:prstGeom>
          <a:noFill/>
          <a:ln w="317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sp>
        <p:nvSpPr>
          <p:cNvPr id="44" name=""/>
          <p:cNvSpPr txBox="1"/>
          <p:nvPr/>
        </p:nvSpPr>
        <p:spPr>
          <a:xfrm>
            <a:off x="1445242" y="2603089"/>
            <a:ext cx="8527611" cy="1462181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{</a:t>
            </a:r>
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	어려웠던 점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	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·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 같은 카드를 연속으로 클릭했을 때 게임매니저의 첫번째 카드와 두번째 카드에 같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	   은 카드가 들어가는 현상이 있었다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.</a:t>
            </a:r>
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}</a:t>
            </a:r>
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</p:txBody>
      </p:sp>
      <p:sp>
        <p:nvSpPr>
          <p:cNvPr id="45" name=""/>
          <p:cNvSpPr txBox="1"/>
          <p:nvPr/>
        </p:nvSpPr>
        <p:spPr>
          <a:xfrm>
            <a:off x="1457638" y="3951180"/>
            <a:ext cx="9621973" cy="1180890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{</a:t>
            </a:r>
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	해결 방안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	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·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 클릭 시 카드에 들어있는 버튼을 비활성화했다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.</a:t>
            </a:r>
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}</a:t>
            </a:r>
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</p:txBody>
      </p:sp>
    </p:spTree>
    <p:extLst>
      <p:ext uri="{BB962C8B-B14F-4D97-AF65-F5344CB8AC3E}">
        <p14:creationId xmlns:p14="http://schemas.microsoft.com/office/powerpoint/2010/main" val="4473799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1e1e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6930993" y="0"/>
            <a:ext cx="3270314" cy="327031"/>
          </a:xfrm>
          <a:prstGeom prst="rect">
            <a:avLst/>
          </a:prstGeom>
        </p:spPr>
      </p:pic>
      <p:pic>
        <p:nvPicPr>
          <p:cNvPr id="37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4460843" y="0"/>
            <a:ext cx="3270314" cy="327031"/>
          </a:xfrm>
          <a:prstGeom prst="rect">
            <a:avLst/>
          </a:prstGeom>
        </p:spPr>
      </p:pic>
      <p:pic>
        <p:nvPicPr>
          <p:cNvPr id="35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2371914" y="0"/>
            <a:ext cx="3270314" cy="327031"/>
          </a:xfrm>
          <a:prstGeom prst="rect">
            <a:avLst/>
          </a:prstGeom>
        </p:spPr>
      </p:pic>
      <p:pic>
        <p:nvPicPr>
          <p:cNvPr id="29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724990" y="0"/>
            <a:ext cx="3270314" cy="327031"/>
          </a:xfrm>
          <a:prstGeom prst="rect">
            <a:avLst/>
          </a:prstGeom>
        </p:spPr>
      </p:pic>
      <p:pic>
        <p:nvPicPr>
          <p:cNvPr id="24" name="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-910166" y="0"/>
            <a:ext cx="3270314" cy="327031"/>
          </a:xfrm>
          <a:prstGeom prst="rect">
            <a:avLst/>
          </a:prstGeom>
        </p:spPr>
      </p:pic>
      <p:sp>
        <p:nvSpPr>
          <p:cNvPr id="5" name=""/>
          <p:cNvSpPr txBox="1"/>
          <p:nvPr/>
        </p:nvSpPr>
        <p:spPr>
          <a:xfrm>
            <a:off x="1457638" y="489999"/>
            <a:ext cx="7149524" cy="851121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 sz="5000">
                <a:solidFill>
                  <a:srgbClr val="4c80af"/>
                </a:solidFill>
                <a:latin typeface="나눔바른고딕OTF"/>
                <a:ea typeface="나눔바른고딕OTF"/>
              </a:rPr>
              <a:t>카드 선택 시 </a:t>
            </a:r>
            <a:r>
              <a:rPr lang="ko-KR" altLang="en-US" sz="5000">
                <a:solidFill>
                  <a:schemeClr val="lt1"/>
                </a:solidFill>
                <a:latin typeface="나눔바른고딕OTF"/>
                <a:ea typeface="나눔바른고딕OTF"/>
              </a:rPr>
              <a:t>이벤트</a:t>
            </a:r>
            <a:endParaRPr lang="ko-KR" altLang="en-US" sz="5000">
              <a:solidFill>
                <a:schemeClr val="lt1"/>
              </a:solidFill>
              <a:latin typeface="나눔바른고딕OTF"/>
              <a:ea typeface="나눔바른고딕OTF"/>
            </a:endParaRPr>
          </a:p>
        </p:txBody>
      </p:sp>
      <p:pic>
        <p:nvPicPr>
          <p:cNvPr id="12" name=""/>
          <p:cNvPicPr>
            <a:picLocks noChangeAspect="1"/>
          </p:cNvPicPr>
          <p:nvPr/>
        </p:nvPicPr>
        <p:blipFill rotWithShape="1">
          <a:blip r:embed="rId7"/>
          <a:stretch>
            <a:fillRect/>
          </a:stretch>
        </p:blipFill>
        <p:spPr>
          <a:xfrm>
            <a:off x="-2107095" y="0"/>
            <a:ext cx="3270314" cy="327031"/>
          </a:xfrm>
          <a:prstGeom prst="rect">
            <a:avLst/>
          </a:prstGeom>
        </p:spPr>
      </p:pic>
      <p:sp>
        <p:nvSpPr>
          <p:cNvPr id="13" name=""/>
          <p:cNvSpPr txBox="1"/>
          <p:nvPr/>
        </p:nvSpPr>
        <p:spPr>
          <a:xfrm>
            <a:off x="0" y="0"/>
            <a:ext cx="614539" cy="360045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  <a:cs typeface="맑은 고딕 Semilight"/>
              </a:rPr>
              <a:t>제목</a:t>
            </a:r>
            <a:endParaRPr lang="ko-KR" altLang="en-US">
              <a:solidFill>
                <a:schemeClr val="lt1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sp>
        <p:nvSpPr>
          <p:cNvPr id="22" name=""/>
          <p:cNvSpPr txBox="1"/>
          <p:nvPr/>
        </p:nvSpPr>
        <p:spPr>
          <a:xfrm>
            <a:off x="0" y="1464468"/>
            <a:ext cx="1457637" cy="5296377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2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3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4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5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6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7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8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9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10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11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12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13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14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15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16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17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18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19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20</a:t>
            </a:r>
            <a:endParaRPr lang="en-US" altLang="ko-KR">
              <a:solidFill>
                <a:srgbClr val="707462"/>
              </a:solidFill>
              <a:latin typeface="Consolas"/>
            </a:endParaRPr>
          </a:p>
        </p:txBody>
      </p:sp>
      <p:sp>
        <p:nvSpPr>
          <p:cNvPr id="23" name=""/>
          <p:cNvSpPr txBox="1"/>
          <p:nvPr/>
        </p:nvSpPr>
        <p:spPr>
          <a:xfrm>
            <a:off x="1" y="732886"/>
            <a:ext cx="1457637" cy="365346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</a:t>
            </a:r>
            <a:endParaRPr lang="en-US" altLang="ko-KR">
              <a:solidFill>
                <a:srgbClr val="707462"/>
              </a:solidFill>
              <a:latin typeface="Consolas"/>
            </a:endParaRPr>
          </a:p>
        </p:txBody>
      </p:sp>
      <p:cxnSp>
        <p:nvCxnSpPr>
          <p:cNvPr id="26" name=""/>
          <p:cNvCxnSpPr/>
          <p:nvPr/>
        </p:nvCxnSpPr>
        <p:spPr>
          <a:xfrm rot="10800000" flipV="1">
            <a:off x="198" y="0"/>
            <a:ext cx="1228682" cy="10"/>
          </a:xfrm>
          <a:prstGeom prst="line">
            <a:avLst/>
          </a:prstGeom>
          <a:ln w="57150">
            <a:solidFill>
              <a:srgbClr val="3d3d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"/>
          <p:cNvPicPr>
            <a:picLocks noChangeAspect="1"/>
          </p:cNvPicPr>
          <p:nvPr/>
        </p:nvPicPr>
        <p:blipFill rotWithShape="1">
          <a:blip r:embed="rId8"/>
          <a:stretch>
            <a:fillRect/>
          </a:stretch>
        </p:blipFill>
        <p:spPr>
          <a:xfrm>
            <a:off x="0" y="327031"/>
            <a:ext cx="12418217" cy="162968"/>
          </a:xfrm>
          <a:prstGeom prst="rect">
            <a:avLst/>
          </a:prstGeom>
        </p:spPr>
      </p:pic>
      <p:cxnSp>
        <p:nvCxnSpPr>
          <p:cNvPr id="17" name=""/>
          <p:cNvCxnSpPr/>
          <p:nvPr/>
        </p:nvCxnSpPr>
        <p:spPr>
          <a:xfrm>
            <a:off x="0" y="309638"/>
            <a:ext cx="12181297" cy="0"/>
          </a:xfrm>
          <a:prstGeom prst="line">
            <a:avLst/>
          </a:prstGeom>
          <a:ln w="25400">
            <a:solidFill>
              <a:srgbClr val="6b5b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"/>
          <p:cNvSpPr txBox="1"/>
          <p:nvPr/>
        </p:nvSpPr>
        <p:spPr>
          <a:xfrm>
            <a:off x="1228880" y="0"/>
            <a:ext cx="614539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목차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cxnSp>
        <p:nvCxnSpPr>
          <p:cNvPr id="31" name=""/>
          <p:cNvCxnSpPr/>
          <p:nvPr/>
        </p:nvCxnSpPr>
        <p:spPr>
          <a:xfrm rot="16200000" flipH="1">
            <a:off x="2205328" y="154818"/>
            <a:ext cx="309638" cy="0"/>
          </a:xfrm>
          <a:prstGeom prst="line">
            <a:avLst/>
          </a:prstGeom>
          <a:noFill/>
          <a:ln w="317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cxnSp>
        <p:nvCxnSpPr>
          <p:cNvPr id="32" name=""/>
          <p:cNvCxnSpPr/>
          <p:nvPr/>
        </p:nvCxnSpPr>
        <p:spPr>
          <a:xfrm rot="10800000">
            <a:off x="-25882" y="-219"/>
            <a:ext cx="7763406" cy="0"/>
          </a:xfrm>
          <a:prstGeom prst="line">
            <a:avLst/>
          </a:prstGeom>
          <a:noFill/>
          <a:ln w="571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sp>
        <p:nvSpPr>
          <p:cNvPr id="34" name=""/>
          <p:cNvSpPr txBox="1"/>
          <p:nvPr/>
        </p:nvSpPr>
        <p:spPr>
          <a:xfrm>
            <a:off x="4007070" y="0"/>
            <a:ext cx="1101019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역할 분담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sp>
        <p:nvSpPr>
          <p:cNvPr id="30" name=""/>
          <p:cNvSpPr txBox="1"/>
          <p:nvPr/>
        </p:nvSpPr>
        <p:spPr>
          <a:xfrm>
            <a:off x="2360147" y="0"/>
            <a:ext cx="1482372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시연 영상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cxnSp>
        <p:nvCxnSpPr>
          <p:cNvPr id="25" name=""/>
          <p:cNvCxnSpPr/>
          <p:nvPr/>
        </p:nvCxnSpPr>
        <p:spPr>
          <a:xfrm rot="16200000" flipH="1">
            <a:off x="1074061" y="154818"/>
            <a:ext cx="309638" cy="0"/>
          </a:xfrm>
          <a:prstGeom prst="line">
            <a:avLst/>
          </a:prstGeom>
          <a:ln w="31750">
            <a:solidFill>
              <a:srgbClr val="1e1e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"/>
          <p:cNvCxnSpPr/>
          <p:nvPr/>
        </p:nvCxnSpPr>
        <p:spPr>
          <a:xfrm rot="16200000" flipH="1">
            <a:off x="3852252" y="154818"/>
            <a:ext cx="309638" cy="0"/>
          </a:xfrm>
          <a:prstGeom prst="line">
            <a:avLst/>
          </a:prstGeom>
          <a:noFill/>
          <a:ln w="317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sp>
        <p:nvSpPr>
          <p:cNvPr id="38" name=""/>
          <p:cNvSpPr txBox="1"/>
          <p:nvPr/>
        </p:nvSpPr>
        <p:spPr>
          <a:xfrm>
            <a:off x="5642228" y="0"/>
            <a:ext cx="1506338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매칭 시 이벤트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cxnSp>
        <p:nvCxnSpPr>
          <p:cNvPr id="39" name=""/>
          <p:cNvCxnSpPr/>
          <p:nvPr/>
        </p:nvCxnSpPr>
        <p:spPr>
          <a:xfrm rot="16200000" flipH="1">
            <a:off x="5487409" y="154819"/>
            <a:ext cx="309638" cy="0"/>
          </a:xfrm>
          <a:prstGeom prst="line">
            <a:avLst/>
          </a:prstGeom>
          <a:noFill/>
          <a:ln w="317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sp>
        <p:nvSpPr>
          <p:cNvPr id="41" name=""/>
          <p:cNvSpPr txBox="1"/>
          <p:nvPr/>
        </p:nvSpPr>
        <p:spPr>
          <a:xfrm>
            <a:off x="7731156" y="0"/>
            <a:ext cx="2003756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카드 선택 시 이벤트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cxnSp>
        <p:nvCxnSpPr>
          <p:cNvPr id="43" name=""/>
          <p:cNvCxnSpPr/>
          <p:nvPr/>
        </p:nvCxnSpPr>
        <p:spPr>
          <a:xfrm rot="16200000" flipH="1">
            <a:off x="7582704" y="154819"/>
            <a:ext cx="309638" cy="0"/>
          </a:xfrm>
          <a:prstGeom prst="line">
            <a:avLst/>
          </a:prstGeom>
          <a:noFill/>
          <a:ln w="317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sp>
        <p:nvSpPr>
          <p:cNvPr id="46" name=""/>
          <p:cNvSpPr txBox="1"/>
          <p:nvPr/>
        </p:nvSpPr>
        <p:spPr>
          <a:xfrm>
            <a:off x="1457638" y="1460538"/>
            <a:ext cx="10734362" cy="5081232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p>
            <a:pPr>
              <a:lnSpc>
                <a:spcPct val="99000"/>
              </a:lnSpc>
              <a:spcBef>
                <a:spcPts val="300"/>
              </a:spcBef>
              <a:spcAft>
                <a:spcPts val="3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public void OpenCard()</a:t>
            </a: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99000"/>
              </a:lnSpc>
              <a:spcBef>
                <a:spcPts val="300"/>
              </a:spcBef>
              <a:spcAft>
                <a:spcPts val="3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{</a:t>
            </a: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99000"/>
              </a:lnSpc>
              <a:spcBef>
                <a:spcPts val="300"/>
              </a:spcBef>
              <a:spcAft>
                <a:spcPts val="3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if(GameManager.instance.isStart == true) // </a:t>
            </a:r>
            <a:r>
              <a:rPr lang="ko-KR" altLang="en-US">
                <a:solidFill>
                  <a:schemeClr val="bg1"/>
                </a:solidFill>
                <a:latin typeface="Courier New"/>
                <a:cs typeface="Courier New"/>
              </a:rPr>
              <a:t>게임이 진행중이라면</a:t>
            </a:r>
            <a:endParaRPr lang="ko-KR" altLang="en-US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99000"/>
              </a:lnSpc>
              <a:spcBef>
                <a:spcPts val="300"/>
              </a:spcBef>
              <a:spcAft>
                <a:spcPts val="3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{</a:t>
            </a: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99000"/>
              </a:lnSpc>
              <a:spcBef>
                <a:spcPts val="300"/>
              </a:spcBef>
              <a:spcAft>
                <a:spcPts val="3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    audioSource.PlayOneShot(flipSound); // </a:t>
            </a:r>
            <a:r>
              <a:rPr lang="ko-KR" altLang="en-US">
                <a:solidFill>
                  <a:schemeClr val="bg1"/>
                </a:solidFill>
                <a:latin typeface="Courier New"/>
                <a:cs typeface="Courier New"/>
              </a:rPr>
              <a:t>뒤집힐 때 나는 효과음 재생</a:t>
            </a:r>
            <a:endParaRPr lang="ko-KR" altLang="en-US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99000"/>
              </a:lnSpc>
              <a:spcBef>
                <a:spcPts val="300"/>
              </a:spcBef>
              <a:spcAft>
                <a:spcPts val="3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    anim.SetBool("isOpen", true); // </a:t>
            </a:r>
            <a:r>
              <a:rPr lang="ko-KR" altLang="en-US">
                <a:solidFill>
                  <a:schemeClr val="bg1"/>
                </a:solidFill>
                <a:latin typeface="Courier New"/>
                <a:cs typeface="Courier New"/>
              </a:rPr>
              <a:t>뒤집는 애니메이터 활성화</a:t>
            </a:r>
            <a:endParaRPr lang="ko-KR" altLang="en-US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99000"/>
              </a:lnSpc>
              <a:spcBef>
                <a:spcPts val="300"/>
              </a:spcBef>
              <a:spcAft>
                <a:spcPts val="3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    button.SetActive(false); // </a:t>
            </a:r>
            <a:r>
              <a:rPr lang="ko-KR" altLang="en-US">
                <a:solidFill>
                  <a:schemeClr val="bg1"/>
                </a:solidFill>
                <a:latin typeface="Courier New"/>
                <a:cs typeface="Courier New"/>
              </a:rPr>
              <a:t>카드에 들어 있는 버튼 비활성화</a:t>
            </a:r>
            <a:endParaRPr lang="ko-KR" altLang="en-US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99000"/>
              </a:lnSpc>
              <a:spcBef>
                <a:spcPts val="300"/>
              </a:spcBef>
              <a:spcAft>
                <a:spcPts val="300"/>
              </a:spcAft>
              <a:buNone/>
              <a:defRPr/>
            </a:pP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99000"/>
              </a:lnSpc>
              <a:spcBef>
                <a:spcPts val="300"/>
              </a:spcBef>
              <a:spcAft>
                <a:spcPts val="3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    if (GameManager.instance.firstCard == null) // </a:t>
            </a:r>
            <a:r>
              <a:rPr lang="ko-KR" altLang="en-US">
                <a:solidFill>
                  <a:schemeClr val="bg1"/>
                </a:solidFill>
                <a:latin typeface="Courier New"/>
                <a:cs typeface="Courier New"/>
              </a:rPr>
              <a:t>첫 번째 카드를 뒤집었다면</a:t>
            </a:r>
            <a:endParaRPr lang="ko-KR" altLang="en-US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99000"/>
              </a:lnSpc>
              <a:spcBef>
                <a:spcPts val="300"/>
              </a:spcBef>
              <a:spcAft>
                <a:spcPts val="3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    {</a:t>
            </a: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99000"/>
              </a:lnSpc>
              <a:spcBef>
                <a:spcPts val="300"/>
              </a:spcBef>
              <a:spcAft>
                <a:spcPts val="3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        GameManager.instance.firstCard = this; // </a:t>
            </a:r>
            <a:r>
              <a:rPr lang="ko-KR" altLang="en-US">
                <a:solidFill>
                  <a:schemeClr val="bg1"/>
                </a:solidFill>
                <a:latin typeface="Courier New"/>
                <a:cs typeface="Courier New"/>
              </a:rPr>
              <a:t>참조가 이 카드를 가리키게 하고</a:t>
            </a:r>
            <a:endParaRPr lang="ko-KR" altLang="en-US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99000"/>
              </a:lnSpc>
              <a:spcBef>
                <a:spcPts val="300"/>
              </a:spcBef>
              <a:spcAft>
                <a:spcPts val="3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        GameManager.instance.SetTimeAfterFirstCardFlip(MaxTimeAfterFirstCardFlip); // 5</a:t>
            </a:r>
            <a:r>
              <a:rPr lang="ko-KR" altLang="en-US">
                <a:solidFill>
                  <a:schemeClr val="bg1"/>
                </a:solidFill>
                <a:latin typeface="Courier New"/>
                <a:cs typeface="Courier New"/>
              </a:rPr>
              <a:t>초 카운트를 센다</a:t>
            </a: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. (</a:t>
            </a:r>
            <a:r>
              <a:rPr lang="ko-KR" altLang="en-US">
                <a:solidFill>
                  <a:schemeClr val="bg1"/>
                </a:solidFill>
                <a:latin typeface="Courier New"/>
                <a:cs typeface="Courier New"/>
              </a:rPr>
              <a:t>그 동안 두 번째 카드를 안 뒤집으면 도로 뒤집기</a:t>
            </a: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)</a:t>
            </a: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99000"/>
              </a:lnSpc>
              <a:spcBef>
                <a:spcPts val="300"/>
              </a:spcBef>
              <a:spcAft>
                <a:spcPts val="3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    }</a:t>
            </a:r>
            <a:endParaRPr lang="en-US" altLang="ko-KR" sz="1800" baseline="0">
              <a:solidFill>
                <a:schemeClr val="bg1"/>
              </a:solid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1802498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1e1e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6930993" y="0"/>
            <a:ext cx="3270314" cy="327031"/>
          </a:xfrm>
          <a:prstGeom prst="rect">
            <a:avLst/>
          </a:prstGeom>
        </p:spPr>
      </p:pic>
      <p:pic>
        <p:nvPicPr>
          <p:cNvPr id="37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4460843" y="0"/>
            <a:ext cx="3270314" cy="327031"/>
          </a:xfrm>
          <a:prstGeom prst="rect">
            <a:avLst/>
          </a:prstGeom>
        </p:spPr>
      </p:pic>
      <p:pic>
        <p:nvPicPr>
          <p:cNvPr id="35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2371914" y="0"/>
            <a:ext cx="3270314" cy="327031"/>
          </a:xfrm>
          <a:prstGeom prst="rect">
            <a:avLst/>
          </a:prstGeom>
        </p:spPr>
      </p:pic>
      <p:pic>
        <p:nvPicPr>
          <p:cNvPr id="29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724990" y="0"/>
            <a:ext cx="3270314" cy="327031"/>
          </a:xfrm>
          <a:prstGeom prst="rect">
            <a:avLst/>
          </a:prstGeom>
        </p:spPr>
      </p:pic>
      <p:pic>
        <p:nvPicPr>
          <p:cNvPr id="24" name="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-910166" y="0"/>
            <a:ext cx="3270314" cy="327031"/>
          </a:xfrm>
          <a:prstGeom prst="rect">
            <a:avLst/>
          </a:prstGeom>
        </p:spPr>
      </p:pic>
      <p:sp>
        <p:nvSpPr>
          <p:cNvPr id="5" name=""/>
          <p:cNvSpPr txBox="1"/>
          <p:nvPr/>
        </p:nvSpPr>
        <p:spPr>
          <a:xfrm>
            <a:off x="1228880" y="489999"/>
            <a:ext cx="7149524" cy="851121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 sz="5000">
                <a:solidFill>
                  <a:srgbClr val="4c80af"/>
                </a:solidFill>
                <a:latin typeface="나눔바른고딕OTF"/>
                <a:ea typeface="나눔바른고딕OTF"/>
              </a:rPr>
              <a:t>카드 선택 시 </a:t>
            </a:r>
            <a:r>
              <a:rPr lang="ko-KR" altLang="en-US" sz="5000">
                <a:solidFill>
                  <a:schemeClr val="lt1"/>
                </a:solidFill>
                <a:latin typeface="나눔바른고딕OTF"/>
                <a:ea typeface="나눔바른고딕OTF"/>
              </a:rPr>
              <a:t>이벤트</a:t>
            </a:r>
            <a:endParaRPr lang="ko-KR" altLang="en-US" sz="5000">
              <a:solidFill>
                <a:schemeClr val="lt1"/>
              </a:solidFill>
              <a:latin typeface="나눔바른고딕OTF"/>
              <a:ea typeface="나눔바른고딕OTF"/>
            </a:endParaRPr>
          </a:p>
        </p:txBody>
      </p:sp>
      <p:pic>
        <p:nvPicPr>
          <p:cNvPr id="12" name=""/>
          <p:cNvPicPr>
            <a:picLocks noChangeAspect="1"/>
          </p:cNvPicPr>
          <p:nvPr/>
        </p:nvPicPr>
        <p:blipFill rotWithShape="1">
          <a:blip r:embed="rId7"/>
          <a:stretch>
            <a:fillRect/>
          </a:stretch>
        </p:blipFill>
        <p:spPr>
          <a:xfrm>
            <a:off x="-2107095" y="0"/>
            <a:ext cx="3270314" cy="327031"/>
          </a:xfrm>
          <a:prstGeom prst="rect">
            <a:avLst/>
          </a:prstGeom>
        </p:spPr>
      </p:pic>
      <p:sp>
        <p:nvSpPr>
          <p:cNvPr id="13" name=""/>
          <p:cNvSpPr txBox="1"/>
          <p:nvPr/>
        </p:nvSpPr>
        <p:spPr>
          <a:xfrm>
            <a:off x="0" y="0"/>
            <a:ext cx="614539" cy="360045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  <a:cs typeface="맑은 고딕 Semilight"/>
              </a:rPr>
              <a:t>제목</a:t>
            </a:r>
            <a:endParaRPr lang="ko-KR" altLang="en-US">
              <a:solidFill>
                <a:schemeClr val="lt1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sp>
        <p:nvSpPr>
          <p:cNvPr id="22" name=""/>
          <p:cNvSpPr txBox="1"/>
          <p:nvPr/>
        </p:nvSpPr>
        <p:spPr>
          <a:xfrm>
            <a:off x="0" y="1561623"/>
            <a:ext cx="1457637" cy="5296377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2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3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4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5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6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7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8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9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10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11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12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13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14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15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16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17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18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19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20</a:t>
            </a:r>
            <a:endParaRPr lang="en-US" altLang="ko-KR">
              <a:solidFill>
                <a:srgbClr val="707462"/>
              </a:solidFill>
              <a:latin typeface="Consolas"/>
            </a:endParaRPr>
          </a:p>
        </p:txBody>
      </p:sp>
      <p:sp>
        <p:nvSpPr>
          <p:cNvPr id="23" name=""/>
          <p:cNvSpPr txBox="1"/>
          <p:nvPr/>
        </p:nvSpPr>
        <p:spPr>
          <a:xfrm>
            <a:off x="0" y="732886"/>
            <a:ext cx="1457637" cy="365346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</a:t>
            </a:r>
            <a:endParaRPr lang="en-US" altLang="ko-KR">
              <a:solidFill>
                <a:srgbClr val="707462"/>
              </a:solidFill>
              <a:latin typeface="Consolas"/>
            </a:endParaRPr>
          </a:p>
        </p:txBody>
      </p:sp>
      <p:cxnSp>
        <p:nvCxnSpPr>
          <p:cNvPr id="26" name=""/>
          <p:cNvCxnSpPr/>
          <p:nvPr/>
        </p:nvCxnSpPr>
        <p:spPr>
          <a:xfrm rot="10800000" flipV="1">
            <a:off x="198" y="0"/>
            <a:ext cx="1228682" cy="10"/>
          </a:xfrm>
          <a:prstGeom prst="line">
            <a:avLst/>
          </a:prstGeom>
          <a:ln w="57150">
            <a:solidFill>
              <a:srgbClr val="3d3d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"/>
          <p:cNvPicPr>
            <a:picLocks noChangeAspect="1"/>
          </p:cNvPicPr>
          <p:nvPr/>
        </p:nvPicPr>
        <p:blipFill rotWithShape="1">
          <a:blip r:embed="rId8"/>
          <a:stretch>
            <a:fillRect/>
          </a:stretch>
        </p:blipFill>
        <p:spPr>
          <a:xfrm>
            <a:off x="0" y="327031"/>
            <a:ext cx="12418217" cy="162968"/>
          </a:xfrm>
          <a:prstGeom prst="rect">
            <a:avLst/>
          </a:prstGeom>
        </p:spPr>
      </p:pic>
      <p:cxnSp>
        <p:nvCxnSpPr>
          <p:cNvPr id="17" name=""/>
          <p:cNvCxnSpPr/>
          <p:nvPr/>
        </p:nvCxnSpPr>
        <p:spPr>
          <a:xfrm>
            <a:off x="0" y="309638"/>
            <a:ext cx="12181297" cy="0"/>
          </a:xfrm>
          <a:prstGeom prst="line">
            <a:avLst/>
          </a:prstGeom>
          <a:ln w="25400">
            <a:solidFill>
              <a:srgbClr val="6b5b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"/>
          <p:cNvSpPr txBox="1"/>
          <p:nvPr/>
        </p:nvSpPr>
        <p:spPr>
          <a:xfrm>
            <a:off x="1228880" y="0"/>
            <a:ext cx="614539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목차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cxnSp>
        <p:nvCxnSpPr>
          <p:cNvPr id="31" name=""/>
          <p:cNvCxnSpPr/>
          <p:nvPr/>
        </p:nvCxnSpPr>
        <p:spPr>
          <a:xfrm rot="16200000" flipH="1">
            <a:off x="2205328" y="154818"/>
            <a:ext cx="309638" cy="0"/>
          </a:xfrm>
          <a:prstGeom prst="line">
            <a:avLst/>
          </a:prstGeom>
          <a:noFill/>
          <a:ln w="317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cxnSp>
        <p:nvCxnSpPr>
          <p:cNvPr id="32" name=""/>
          <p:cNvCxnSpPr/>
          <p:nvPr/>
        </p:nvCxnSpPr>
        <p:spPr>
          <a:xfrm rot="10800000">
            <a:off x="-25882" y="-219"/>
            <a:ext cx="7763406" cy="0"/>
          </a:xfrm>
          <a:prstGeom prst="line">
            <a:avLst/>
          </a:prstGeom>
          <a:noFill/>
          <a:ln w="571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sp>
        <p:nvSpPr>
          <p:cNvPr id="34" name=""/>
          <p:cNvSpPr txBox="1"/>
          <p:nvPr/>
        </p:nvSpPr>
        <p:spPr>
          <a:xfrm>
            <a:off x="4007070" y="0"/>
            <a:ext cx="1101019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역할 분담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sp>
        <p:nvSpPr>
          <p:cNvPr id="30" name=""/>
          <p:cNvSpPr txBox="1"/>
          <p:nvPr/>
        </p:nvSpPr>
        <p:spPr>
          <a:xfrm>
            <a:off x="2360147" y="0"/>
            <a:ext cx="1482372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시연 영상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cxnSp>
        <p:nvCxnSpPr>
          <p:cNvPr id="25" name=""/>
          <p:cNvCxnSpPr/>
          <p:nvPr/>
        </p:nvCxnSpPr>
        <p:spPr>
          <a:xfrm rot="16200000" flipH="1">
            <a:off x="1074061" y="154818"/>
            <a:ext cx="309638" cy="0"/>
          </a:xfrm>
          <a:prstGeom prst="line">
            <a:avLst/>
          </a:prstGeom>
          <a:ln w="31750">
            <a:solidFill>
              <a:srgbClr val="1e1e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"/>
          <p:cNvCxnSpPr/>
          <p:nvPr/>
        </p:nvCxnSpPr>
        <p:spPr>
          <a:xfrm rot="16200000" flipH="1">
            <a:off x="3852252" y="154818"/>
            <a:ext cx="309638" cy="0"/>
          </a:xfrm>
          <a:prstGeom prst="line">
            <a:avLst/>
          </a:prstGeom>
          <a:noFill/>
          <a:ln w="317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sp>
        <p:nvSpPr>
          <p:cNvPr id="38" name=""/>
          <p:cNvSpPr txBox="1"/>
          <p:nvPr/>
        </p:nvSpPr>
        <p:spPr>
          <a:xfrm>
            <a:off x="5642228" y="0"/>
            <a:ext cx="1506338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매칭 시 이벤트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cxnSp>
        <p:nvCxnSpPr>
          <p:cNvPr id="39" name=""/>
          <p:cNvCxnSpPr/>
          <p:nvPr/>
        </p:nvCxnSpPr>
        <p:spPr>
          <a:xfrm rot="16200000" flipH="1">
            <a:off x="5487409" y="154819"/>
            <a:ext cx="309638" cy="0"/>
          </a:xfrm>
          <a:prstGeom prst="line">
            <a:avLst/>
          </a:prstGeom>
          <a:noFill/>
          <a:ln w="317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sp>
        <p:nvSpPr>
          <p:cNvPr id="41" name=""/>
          <p:cNvSpPr txBox="1"/>
          <p:nvPr/>
        </p:nvSpPr>
        <p:spPr>
          <a:xfrm>
            <a:off x="7731156" y="0"/>
            <a:ext cx="2003756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카드 선택 시 이벤트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cxnSp>
        <p:nvCxnSpPr>
          <p:cNvPr id="43" name=""/>
          <p:cNvCxnSpPr/>
          <p:nvPr/>
        </p:nvCxnSpPr>
        <p:spPr>
          <a:xfrm rot="16200000" flipH="1">
            <a:off x="7582704" y="154819"/>
            <a:ext cx="309638" cy="0"/>
          </a:xfrm>
          <a:prstGeom prst="line">
            <a:avLst/>
          </a:prstGeom>
          <a:noFill/>
          <a:ln w="317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sp>
        <p:nvSpPr>
          <p:cNvPr id="46" name=""/>
          <p:cNvSpPr txBox="1"/>
          <p:nvPr/>
        </p:nvSpPr>
        <p:spPr>
          <a:xfrm>
            <a:off x="1278246" y="1561623"/>
            <a:ext cx="10913754" cy="5694522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p>
            <a:pPr>
              <a:lnSpc>
                <a:spcPct val="99000"/>
              </a:lnSpc>
              <a:spcBef>
                <a:spcPts val="300"/>
              </a:spcBef>
              <a:spcAft>
                <a:spcPts val="3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    }</a:t>
            </a: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99000"/>
              </a:lnSpc>
              <a:spcBef>
                <a:spcPts val="300"/>
              </a:spcBef>
              <a:spcAft>
                <a:spcPts val="3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    else // </a:t>
            </a:r>
            <a:r>
              <a:rPr lang="ko-KR" altLang="en-US">
                <a:solidFill>
                  <a:schemeClr val="bg1"/>
                </a:solidFill>
                <a:latin typeface="Courier New"/>
                <a:cs typeface="Courier New"/>
              </a:rPr>
              <a:t>두 번째 카드를 뒤집었다면</a:t>
            </a:r>
            <a:endParaRPr lang="ko-KR" altLang="en-US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99000"/>
              </a:lnSpc>
              <a:spcBef>
                <a:spcPts val="300"/>
              </a:spcBef>
              <a:spcAft>
                <a:spcPts val="3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    {</a:t>
            </a: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99000"/>
              </a:lnSpc>
              <a:spcBef>
                <a:spcPts val="300"/>
              </a:spcBef>
              <a:spcAft>
                <a:spcPts val="3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        GameManager.instance.secondCard = this; // </a:t>
            </a:r>
            <a:r>
              <a:rPr lang="ko-KR" altLang="en-US">
                <a:solidFill>
                  <a:schemeClr val="bg1"/>
                </a:solidFill>
                <a:latin typeface="Courier New"/>
                <a:cs typeface="Courier New"/>
              </a:rPr>
              <a:t>참조가 이 카드를 가리키게 하고</a:t>
            </a:r>
            <a:endParaRPr lang="ko-KR" altLang="en-US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99000"/>
              </a:lnSpc>
              <a:spcBef>
                <a:spcPts val="300"/>
              </a:spcBef>
              <a:spcAft>
                <a:spcPts val="3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        GameManager.instance.SetTimeAfterFirstCardFlip(ZeroTime); // </a:t>
            </a:r>
            <a:r>
              <a:rPr lang="ko-KR" altLang="en-US">
                <a:solidFill>
                  <a:schemeClr val="bg1"/>
                </a:solidFill>
                <a:latin typeface="Courier New"/>
                <a:cs typeface="Courier New"/>
              </a:rPr>
              <a:t>카운트를 </a:t>
            </a: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0</a:t>
            </a:r>
            <a:r>
              <a:rPr lang="ko-KR" altLang="en-US">
                <a:solidFill>
                  <a:schemeClr val="bg1"/>
                </a:solidFill>
                <a:latin typeface="Courier New"/>
                <a:cs typeface="Courier New"/>
              </a:rPr>
              <a:t>초로 초기화한다</a:t>
            </a: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.</a:t>
            </a: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99000"/>
              </a:lnSpc>
              <a:spcBef>
                <a:spcPts val="300"/>
              </a:spcBef>
              <a:spcAft>
                <a:spcPts val="3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        GameManager.instance.Matched(); // </a:t>
            </a:r>
            <a:r>
              <a:rPr lang="ko-KR" altLang="en-US">
                <a:solidFill>
                  <a:schemeClr val="bg1"/>
                </a:solidFill>
                <a:latin typeface="Courier New"/>
                <a:cs typeface="Courier New"/>
              </a:rPr>
              <a:t>매칭이 성공했는지 확인하고</a:t>
            </a:r>
            <a:endParaRPr lang="ko-KR" altLang="en-US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99000"/>
              </a:lnSpc>
              <a:spcBef>
                <a:spcPts val="300"/>
              </a:spcBef>
              <a:spcAft>
                <a:spcPts val="3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        GameManager.instance.openCount++; // </a:t>
            </a:r>
            <a:r>
              <a:rPr lang="ko-KR" altLang="en-US">
                <a:solidFill>
                  <a:schemeClr val="bg1"/>
                </a:solidFill>
                <a:latin typeface="Courier New"/>
                <a:cs typeface="Courier New"/>
              </a:rPr>
              <a:t>매칭 시도 횟수에 </a:t>
            </a: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1</a:t>
            </a:r>
            <a:r>
              <a:rPr lang="ko-KR" altLang="en-US">
                <a:solidFill>
                  <a:schemeClr val="bg1"/>
                </a:solidFill>
                <a:latin typeface="Courier New"/>
                <a:cs typeface="Courier New"/>
              </a:rPr>
              <a:t>을</a:t>
            </a: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</a:t>
            </a:r>
            <a:r>
              <a:rPr lang="ko-KR" altLang="en-US">
                <a:solidFill>
                  <a:schemeClr val="bg1"/>
                </a:solidFill>
                <a:latin typeface="Courier New"/>
                <a:cs typeface="Courier New"/>
              </a:rPr>
              <a:t>더한다</a:t>
            </a: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.</a:t>
            </a: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99000"/>
              </a:lnSpc>
              <a:spcBef>
                <a:spcPts val="300"/>
              </a:spcBef>
              <a:spcAft>
                <a:spcPts val="3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    }</a:t>
            </a: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99000"/>
              </a:lnSpc>
              <a:spcBef>
                <a:spcPts val="300"/>
              </a:spcBef>
              <a:spcAft>
                <a:spcPts val="300"/>
              </a:spcAft>
              <a:buNone/>
              <a:defRPr/>
            </a:pP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99000"/>
              </a:lnSpc>
              <a:spcBef>
                <a:spcPts val="300"/>
              </a:spcBef>
              <a:spcAft>
                <a:spcPts val="3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    if (!isFlipedOnce) // </a:t>
            </a:r>
            <a:r>
              <a:rPr lang="ko-KR" altLang="en-US">
                <a:solidFill>
                  <a:schemeClr val="bg1"/>
                </a:solidFill>
                <a:latin typeface="Courier New"/>
                <a:cs typeface="Courier New"/>
              </a:rPr>
              <a:t>이미 한 번 뒤집어본 카드가 아니라면</a:t>
            </a:r>
            <a:endParaRPr lang="ko-KR" altLang="en-US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99000"/>
              </a:lnSpc>
              <a:spcBef>
                <a:spcPts val="300"/>
              </a:spcBef>
              <a:spcAft>
                <a:spcPts val="3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    {</a:t>
            </a: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99000"/>
              </a:lnSpc>
              <a:spcBef>
                <a:spcPts val="300"/>
              </a:spcBef>
              <a:spcAft>
                <a:spcPts val="3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        isFlipedOnce = true; // </a:t>
            </a:r>
            <a:r>
              <a:rPr lang="ko-KR" altLang="en-US">
                <a:solidFill>
                  <a:schemeClr val="bg1"/>
                </a:solidFill>
                <a:latin typeface="Courier New"/>
                <a:cs typeface="Courier New"/>
              </a:rPr>
              <a:t>한 번 뒤집었음을 나타내고</a:t>
            </a:r>
            <a:endParaRPr lang="ko-KR" altLang="en-US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99000"/>
              </a:lnSpc>
              <a:spcBef>
                <a:spcPts val="300"/>
              </a:spcBef>
              <a:spcAft>
                <a:spcPts val="3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        SpriteRenderer spriteRenderer = back.GetComponent&lt;SpriteRenderer&gt;(); // </a:t>
            </a:r>
            <a:r>
              <a:rPr lang="ko-KR" altLang="en-US">
                <a:solidFill>
                  <a:schemeClr val="bg1"/>
                </a:solidFill>
                <a:latin typeface="Courier New"/>
                <a:cs typeface="Courier New"/>
              </a:rPr>
              <a:t>렌더러 컴포넌트를 구한 다음</a:t>
            </a:r>
            <a:endParaRPr lang="ko-KR" altLang="en-US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99000"/>
              </a:lnSpc>
              <a:spcBef>
                <a:spcPts val="300"/>
              </a:spcBef>
              <a:spcAft>
                <a:spcPts val="300"/>
              </a:spcAft>
              <a:buNone/>
              <a:defRPr/>
            </a:pPr>
            <a:endParaRPr lang="en-US" altLang="ko-KR" sz="1800" baseline="0">
              <a:solidFill>
                <a:schemeClr val="bg1"/>
              </a:solid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8839733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1e1e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6930993" y="0"/>
            <a:ext cx="3270314" cy="327031"/>
          </a:xfrm>
          <a:prstGeom prst="rect">
            <a:avLst/>
          </a:prstGeom>
        </p:spPr>
      </p:pic>
      <p:pic>
        <p:nvPicPr>
          <p:cNvPr id="37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4460843" y="0"/>
            <a:ext cx="3270314" cy="327031"/>
          </a:xfrm>
          <a:prstGeom prst="rect">
            <a:avLst/>
          </a:prstGeom>
        </p:spPr>
      </p:pic>
      <p:pic>
        <p:nvPicPr>
          <p:cNvPr id="35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2371914" y="0"/>
            <a:ext cx="3270314" cy="327031"/>
          </a:xfrm>
          <a:prstGeom prst="rect">
            <a:avLst/>
          </a:prstGeom>
        </p:spPr>
      </p:pic>
      <p:pic>
        <p:nvPicPr>
          <p:cNvPr id="29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724990" y="0"/>
            <a:ext cx="3270314" cy="327031"/>
          </a:xfrm>
          <a:prstGeom prst="rect">
            <a:avLst/>
          </a:prstGeom>
        </p:spPr>
      </p:pic>
      <p:pic>
        <p:nvPicPr>
          <p:cNvPr id="24" name="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-910166" y="0"/>
            <a:ext cx="3270314" cy="327031"/>
          </a:xfrm>
          <a:prstGeom prst="rect">
            <a:avLst/>
          </a:prstGeom>
        </p:spPr>
      </p:pic>
      <p:sp>
        <p:nvSpPr>
          <p:cNvPr id="5" name=""/>
          <p:cNvSpPr txBox="1"/>
          <p:nvPr/>
        </p:nvSpPr>
        <p:spPr>
          <a:xfrm>
            <a:off x="1228880" y="489999"/>
            <a:ext cx="7149524" cy="851121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 sz="5000">
                <a:solidFill>
                  <a:srgbClr val="4c80af"/>
                </a:solidFill>
                <a:latin typeface="나눔바른고딕OTF"/>
                <a:ea typeface="나눔바른고딕OTF"/>
              </a:rPr>
              <a:t>카드 선택 시 </a:t>
            </a:r>
            <a:r>
              <a:rPr lang="ko-KR" altLang="en-US" sz="5000">
                <a:solidFill>
                  <a:schemeClr val="lt1"/>
                </a:solidFill>
                <a:latin typeface="나눔바른고딕OTF"/>
                <a:ea typeface="나눔바른고딕OTF"/>
              </a:rPr>
              <a:t>이벤트</a:t>
            </a:r>
            <a:endParaRPr lang="ko-KR" altLang="en-US" sz="5000">
              <a:solidFill>
                <a:schemeClr val="lt1"/>
              </a:solidFill>
              <a:latin typeface="나눔바른고딕OTF"/>
              <a:ea typeface="나눔바른고딕OTF"/>
            </a:endParaRPr>
          </a:p>
        </p:txBody>
      </p:sp>
      <p:pic>
        <p:nvPicPr>
          <p:cNvPr id="12" name=""/>
          <p:cNvPicPr>
            <a:picLocks noChangeAspect="1"/>
          </p:cNvPicPr>
          <p:nvPr/>
        </p:nvPicPr>
        <p:blipFill rotWithShape="1">
          <a:blip r:embed="rId7"/>
          <a:stretch>
            <a:fillRect/>
          </a:stretch>
        </p:blipFill>
        <p:spPr>
          <a:xfrm>
            <a:off x="-2107095" y="0"/>
            <a:ext cx="3270314" cy="327031"/>
          </a:xfrm>
          <a:prstGeom prst="rect">
            <a:avLst/>
          </a:prstGeom>
        </p:spPr>
      </p:pic>
      <p:sp>
        <p:nvSpPr>
          <p:cNvPr id="13" name=""/>
          <p:cNvSpPr txBox="1"/>
          <p:nvPr/>
        </p:nvSpPr>
        <p:spPr>
          <a:xfrm>
            <a:off x="0" y="0"/>
            <a:ext cx="614539" cy="360045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  <a:cs typeface="맑은 고딕 Semilight"/>
              </a:rPr>
              <a:t>제목</a:t>
            </a:r>
            <a:endParaRPr lang="ko-KR" altLang="en-US">
              <a:solidFill>
                <a:schemeClr val="lt1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sp>
        <p:nvSpPr>
          <p:cNvPr id="22" name=""/>
          <p:cNvSpPr txBox="1"/>
          <p:nvPr/>
        </p:nvSpPr>
        <p:spPr>
          <a:xfrm>
            <a:off x="0" y="1561623"/>
            <a:ext cx="1457637" cy="5296377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2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3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4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5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6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7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8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9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10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11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12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13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14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15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16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17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18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19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20</a:t>
            </a:r>
            <a:endParaRPr lang="en-US" altLang="ko-KR">
              <a:solidFill>
                <a:srgbClr val="707462"/>
              </a:solidFill>
              <a:latin typeface="Consolas"/>
            </a:endParaRPr>
          </a:p>
        </p:txBody>
      </p:sp>
      <p:sp>
        <p:nvSpPr>
          <p:cNvPr id="23" name=""/>
          <p:cNvSpPr txBox="1"/>
          <p:nvPr/>
        </p:nvSpPr>
        <p:spPr>
          <a:xfrm>
            <a:off x="0" y="732886"/>
            <a:ext cx="1457637" cy="365346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</a:t>
            </a:r>
            <a:endParaRPr lang="en-US" altLang="ko-KR">
              <a:solidFill>
                <a:srgbClr val="707462"/>
              </a:solidFill>
              <a:latin typeface="Consolas"/>
            </a:endParaRPr>
          </a:p>
        </p:txBody>
      </p:sp>
      <p:cxnSp>
        <p:nvCxnSpPr>
          <p:cNvPr id="26" name=""/>
          <p:cNvCxnSpPr/>
          <p:nvPr/>
        </p:nvCxnSpPr>
        <p:spPr>
          <a:xfrm rot="10800000" flipV="1">
            <a:off x="198" y="0"/>
            <a:ext cx="1228682" cy="10"/>
          </a:xfrm>
          <a:prstGeom prst="line">
            <a:avLst/>
          </a:prstGeom>
          <a:ln w="57150">
            <a:solidFill>
              <a:srgbClr val="3d3d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"/>
          <p:cNvPicPr>
            <a:picLocks noChangeAspect="1"/>
          </p:cNvPicPr>
          <p:nvPr/>
        </p:nvPicPr>
        <p:blipFill rotWithShape="1">
          <a:blip r:embed="rId8"/>
          <a:stretch>
            <a:fillRect/>
          </a:stretch>
        </p:blipFill>
        <p:spPr>
          <a:xfrm>
            <a:off x="0" y="327031"/>
            <a:ext cx="12418217" cy="162968"/>
          </a:xfrm>
          <a:prstGeom prst="rect">
            <a:avLst/>
          </a:prstGeom>
        </p:spPr>
      </p:pic>
      <p:cxnSp>
        <p:nvCxnSpPr>
          <p:cNvPr id="17" name=""/>
          <p:cNvCxnSpPr/>
          <p:nvPr/>
        </p:nvCxnSpPr>
        <p:spPr>
          <a:xfrm>
            <a:off x="0" y="309638"/>
            <a:ext cx="12181297" cy="0"/>
          </a:xfrm>
          <a:prstGeom prst="line">
            <a:avLst/>
          </a:prstGeom>
          <a:ln w="25400">
            <a:solidFill>
              <a:srgbClr val="6b5b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"/>
          <p:cNvSpPr txBox="1"/>
          <p:nvPr/>
        </p:nvSpPr>
        <p:spPr>
          <a:xfrm>
            <a:off x="1228880" y="0"/>
            <a:ext cx="614539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목차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cxnSp>
        <p:nvCxnSpPr>
          <p:cNvPr id="31" name=""/>
          <p:cNvCxnSpPr/>
          <p:nvPr/>
        </p:nvCxnSpPr>
        <p:spPr>
          <a:xfrm rot="16200000" flipH="1">
            <a:off x="2205328" y="154818"/>
            <a:ext cx="309638" cy="0"/>
          </a:xfrm>
          <a:prstGeom prst="line">
            <a:avLst/>
          </a:prstGeom>
          <a:noFill/>
          <a:ln w="317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cxnSp>
        <p:nvCxnSpPr>
          <p:cNvPr id="32" name=""/>
          <p:cNvCxnSpPr/>
          <p:nvPr/>
        </p:nvCxnSpPr>
        <p:spPr>
          <a:xfrm rot="10800000">
            <a:off x="-25882" y="-219"/>
            <a:ext cx="7763406" cy="0"/>
          </a:xfrm>
          <a:prstGeom prst="line">
            <a:avLst/>
          </a:prstGeom>
          <a:noFill/>
          <a:ln w="571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sp>
        <p:nvSpPr>
          <p:cNvPr id="34" name=""/>
          <p:cNvSpPr txBox="1"/>
          <p:nvPr/>
        </p:nvSpPr>
        <p:spPr>
          <a:xfrm>
            <a:off x="4007070" y="0"/>
            <a:ext cx="1101019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역할 분담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sp>
        <p:nvSpPr>
          <p:cNvPr id="30" name=""/>
          <p:cNvSpPr txBox="1"/>
          <p:nvPr/>
        </p:nvSpPr>
        <p:spPr>
          <a:xfrm>
            <a:off x="2360147" y="0"/>
            <a:ext cx="1482372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시연 영상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cxnSp>
        <p:nvCxnSpPr>
          <p:cNvPr id="25" name=""/>
          <p:cNvCxnSpPr/>
          <p:nvPr/>
        </p:nvCxnSpPr>
        <p:spPr>
          <a:xfrm rot="16200000" flipH="1">
            <a:off x="1074061" y="154818"/>
            <a:ext cx="309638" cy="0"/>
          </a:xfrm>
          <a:prstGeom prst="line">
            <a:avLst/>
          </a:prstGeom>
          <a:ln w="31750">
            <a:solidFill>
              <a:srgbClr val="1e1e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"/>
          <p:cNvCxnSpPr/>
          <p:nvPr/>
        </p:nvCxnSpPr>
        <p:spPr>
          <a:xfrm rot="16200000" flipH="1">
            <a:off x="3852252" y="154818"/>
            <a:ext cx="309638" cy="0"/>
          </a:xfrm>
          <a:prstGeom prst="line">
            <a:avLst/>
          </a:prstGeom>
          <a:noFill/>
          <a:ln w="317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sp>
        <p:nvSpPr>
          <p:cNvPr id="38" name=""/>
          <p:cNvSpPr txBox="1"/>
          <p:nvPr/>
        </p:nvSpPr>
        <p:spPr>
          <a:xfrm>
            <a:off x="5642228" y="0"/>
            <a:ext cx="1506338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매칭 시 이벤트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cxnSp>
        <p:nvCxnSpPr>
          <p:cNvPr id="39" name=""/>
          <p:cNvCxnSpPr/>
          <p:nvPr/>
        </p:nvCxnSpPr>
        <p:spPr>
          <a:xfrm rot="16200000" flipH="1">
            <a:off x="5487409" y="154819"/>
            <a:ext cx="309638" cy="0"/>
          </a:xfrm>
          <a:prstGeom prst="line">
            <a:avLst/>
          </a:prstGeom>
          <a:noFill/>
          <a:ln w="317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sp>
        <p:nvSpPr>
          <p:cNvPr id="41" name=""/>
          <p:cNvSpPr txBox="1"/>
          <p:nvPr/>
        </p:nvSpPr>
        <p:spPr>
          <a:xfrm>
            <a:off x="7731156" y="0"/>
            <a:ext cx="2003756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카드 선택 시 이벤트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cxnSp>
        <p:nvCxnSpPr>
          <p:cNvPr id="43" name=""/>
          <p:cNvCxnSpPr/>
          <p:nvPr/>
        </p:nvCxnSpPr>
        <p:spPr>
          <a:xfrm rot="16200000" flipH="1">
            <a:off x="7582704" y="154819"/>
            <a:ext cx="309638" cy="0"/>
          </a:xfrm>
          <a:prstGeom prst="line">
            <a:avLst/>
          </a:prstGeom>
          <a:noFill/>
          <a:ln w="317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sp>
        <p:nvSpPr>
          <p:cNvPr id="46" name=""/>
          <p:cNvSpPr txBox="1"/>
          <p:nvPr/>
        </p:nvSpPr>
        <p:spPr>
          <a:xfrm>
            <a:off x="1278246" y="1561623"/>
            <a:ext cx="10913754" cy="1674972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p>
            <a:pPr>
              <a:lnSpc>
                <a:spcPct val="99000"/>
              </a:lnSpc>
              <a:spcBef>
                <a:spcPts val="300"/>
              </a:spcBef>
              <a:spcAft>
                <a:spcPts val="3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        spriteRenderer.color = new Color(0.7f, 0.7f, 0.7f, 1); // </a:t>
            </a:r>
            <a:r>
              <a:rPr lang="ko-KR" altLang="en-US">
                <a:solidFill>
                  <a:schemeClr val="bg1"/>
                </a:solidFill>
                <a:latin typeface="Courier New"/>
                <a:cs typeface="Courier New"/>
              </a:rPr>
              <a:t>회색을 입힌다</a:t>
            </a: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.</a:t>
            </a: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99000"/>
              </a:lnSpc>
              <a:spcBef>
                <a:spcPts val="300"/>
              </a:spcBef>
              <a:spcAft>
                <a:spcPts val="3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    }</a:t>
            </a: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99000"/>
              </a:lnSpc>
              <a:spcBef>
                <a:spcPts val="300"/>
              </a:spcBef>
              <a:spcAft>
                <a:spcPts val="3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}</a:t>
            </a: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99000"/>
              </a:lnSpc>
              <a:spcBef>
                <a:spcPts val="300"/>
              </a:spcBef>
              <a:spcAft>
                <a:spcPts val="3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}</a:t>
            </a:r>
            <a:endParaRPr lang="en-US" altLang="ko-KR" sz="1800" baseline="0">
              <a:solidFill>
                <a:schemeClr val="bg1"/>
              </a:solid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2563620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1e1e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-406276" y="0"/>
            <a:ext cx="3270314" cy="327031"/>
          </a:xfrm>
          <a:prstGeom prst="rect">
            <a:avLst/>
          </a:prstGeom>
        </p:spPr>
      </p:pic>
      <p:sp>
        <p:nvSpPr>
          <p:cNvPr id="5" name=""/>
          <p:cNvSpPr txBox="1"/>
          <p:nvPr/>
        </p:nvSpPr>
        <p:spPr>
          <a:xfrm>
            <a:off x="1457638" y="489999"/>
            <a:ext cx="7149524" cy="851121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 sz="5000">
                <a:solidFill>
                  <a:srgbClr val="4c80af"/>
                </a:solidFill>
                <a:latin typeface="나눔바른고딕OTF"/>
                <a:ea typeface="나눔바른고딕OTF"/>
              </a:rPr>
              <a:t>난이도 및 </a:t>
            </a:r>
            <a:r>
              <a:rPr lang="ko-KR" altLang="en-US" sz="5000">
                <a:solidFill>
                  <a:schemeClr val="lt1"/>
                </a:solidFill>
                <a:latin typeface="나눔바른고딕OTF"/>
                <a:ea typeface="나눔바른고딕OTF"/>
              </a:rPr>
              <a:t>카드 랜덤 섞기</a:t>
            </a:r>
            <a:endParaRPr lang="ko-KR" altLang="en-US" sz="5000">
              <a:solidFill>
                <a:schemeClr val="lt1"/>
              </a:solidFill>
              <a:latin typeface="나눔바른고딕OTF"/>
              <a:ea typeface="나눔바른고딕OTF"/>
            </a:endParaRPr>
          </a:p>
        </p:txBody>
      </p:sp>
      <p:sp>
        <p:nvSpPr>
          <p:cNvPr id="22" name=""/>
          <p:cNvSpPr txBox="1"/>
          <p:nvPr/>
        </p:nvSpPr>
        <p:spPr>
          <a:xfrm>
            <a:off x="0" y="1464468"/>
            <a:ext cx="1457637" cy="5296377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2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3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4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5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6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7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8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9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10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11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12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13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14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15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16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17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18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19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20</a:t>
            </a:r>
            <a:endParaRPr lang="en-US" altLang="ko-KR">
              <a:solidFill>
                <a:srgbClr val="707462"/>
              </a:solidFill>
              <a:latin typeface="Consolas"/>
            </a:endParaRPr>
          </a:p>
        </p:txBody>
      </p:sp>
      <p:sp>
        <p:nvSpPr>
          <p:cNvPr id="23" name=""/>
          <p:cNvSpPr txBox="1"/>
          <p:nvPr/>
        </p:nvSpPr>
        <p:spPr>
          <a:xfrm>
            <a:off x="1" y="732886"/>
            <a:ext cx="1457637" cy="365346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</a:t>
            </a:r>
            <a:endParaRPr lang="en-US" altLang="ko-KR">
              <a:solidFill>
                <a:srgbClr val="707462"/>
              </a:solidFill>
              <a:latin typeface="Consolas"/>
            </a:endParaRPr>
          </a:p>
        </p:txBody>
      </p:sp>
      <p:cxnSp>
        <p:nvCxnSpPr>
          <p:cNvPr id="26" name=""/>
          <p:cNvCxnSpPr/>
          <p:nvPr/>
        </p:nvCxnSpPr>
        <p:spPr>
          <a:xfrm rot="10800000" flipV="1">
            <a:off x="198" y="0"/>
            <a:ext cx="1228682" cy="10"/>
          </a:xfrm>
          <a:prstGeom prst="line">
            <a:avLst/>
          </a:prstGeom>
          <a:ln w="57150">
            <a:solidFill>
              <a:srgbClr val="3d3d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327031"/>
            <a:ext cx="12418217" cy="162968"/>
          </a:xfrm>
          <a:prstGeom prst="rect">
            <a:avLst/>
          </a:prstGeom>
        </p:spPr>
      </p:pic>
      <p:cxnSp>
        <p:nvCxnSpPr>
          <p:cNvPr id="17" name=""/>
          <p:cNvCxnSpPr/>
          <p:nvPr/>
        </p:nvCxnSpPr>
        <p:spPr>
          <a:xfrm>
            <a:off x="0" y="309638"/>
            <a:ext cx="12181297" cy="0"/>
          </a:xfrm>
          <a:prstGeom prst="line">
            <a:avLst/>
          </a:prstGeom>
          <a:ln w="25400">
            <a:solidFill>
              <a:srgbClr val="6b5b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"/>
          <p:cNvCxnSpPr/>
          <p:nvPr/>
        </p:nvCxnSpPr>
        <p:spPr>
          <a:xfrm rot="10800000">
            <a:off x="-25882" y="-250"/>
            <a:ext cx="9691593" cy="250"/>
          </a:xfrm>
          <a:prstGeom prst="line">
            <a:avLst/>
          </a:prstGeom>
          <a:noFill/>
          <a:ln w="571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sp>
        <p:nvSpPr>
          <p:cNvPr id="44" name=""/>
          <p:cNvSpPr txBox="1"/>
          <p:nvPr/>
        </p:nvSpPr>
        <p:spPr>
          <a:xfrm>
            <a:off x="1457638" y="1285397"/>
            <a:ext cx="10734362" cy="1179673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{</a:t>
            </a:r>
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	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·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 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Board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 클래스를 사용한다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.</a:t>
            </a:r>
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	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·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 먼저 배열의 원소를 최대로 넣은 다음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,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 난이도에 따라 앞 부분만 잘라낸다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.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 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(Array.Resize)</a:t>
            </a:r>
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}</a:t>
            </a:r>
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</p:txBody>
      </p:sp>
      <p:sp>
        <p:nvSpPr>
          <p:cNvPr id="48" name=""/>
          <p:cNvSpPr txBox="1"/>
          <p:nvPr/>
        </p:nvSpPr>
        <p:spPr>
          <a:xfrm>
            <a:off x="0" y="0"/>
            <a:ext cx="2618727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난이도 및 카드 랜덤 섞기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sp>
        <p:nvSpPr>
          <p:cNvPr id="51" name=""/>
          <p:cNvSpPr txBox="1"/>
          <p:nvPr/>
        </p:nvSpPr>
        <p:spPr>
          <a:xfrm>
            <a:off x="1445242" y="2603089"/>
            <a:ext cx="10746758" cy="1185956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{</a:t>
            </a:r>
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	어려웠던 점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	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·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 원래 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Array.Resize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 메서드를 몰라서 리스트를 활용하려 했으나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,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 이 방법은 기존 코드를 많이 변형시킨다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.</a:t>
            </a:r>
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}</a:t>
            </a:r>
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</p:txBody>
      </p:sp>
      <p:sp>
        <p:nvSpPr>
          <p:cNvPr id="52" name=""/>
          <p:cNvSpPr txBox="1"/>
          <p:nvPr/>
        </p:nvSpPr>
        <p:spPr>
          <a:xfrm>
            <a:off x="1457637" y="3979545"/>
            <a:ext cx="10734362" cy="1181100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{</a:t>
            </a:r>
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	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·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 랜덤하게 카드를 섞는데 피셔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-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예이츠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(fischer-Yates)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 알고리즘을 사용한다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.</a:t>
            </a:r>
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	</a:t>
            </a:r>
            <a:r>
              <a:rPr xmlns:mc="http://schemas.openxmlformats.org/markup-compatibility/2006" xmlns:hp="http://schemas.haansoft.com/office/presentation/8.0" kumimoji="0" lang="en-US" altLang="ko-KR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·</a:t>
            </a:r>
            <a:r>
              <a: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 피셔</a:t>
            </a:r>
            <a:r>
              <a:rPr xmlns:mc="http://schemas.openxmlformats.org/markup-compatibility/2006" xmlns:hp="http://schemas.haansoft.com/office/presentation/8.0" kumimoji="0" lang="en-US" altLang="ko-KR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-</a:t>
            </a:r>
            <a:r>
              <a: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예이츠 알고리즘을 사용하면 각 순열이 나올 확률이 모두 같으므로</a:t>
            </a:r>
            <a:r>
              <a:rPr xmlns:mc="http://schemas.openxmlformats.org/markup-compatibility/2006" xmlns:hp="http://schemas.haansoft.com/office/presentation/8.0" kumimoji="0" lang="en-US" altLang="ko-KR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,</a:t>
            </a:r>
            <a:r>
              <a: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 보다 정확한 셔플을 만들어 준다</a:t>
            </a:r>
            <a:r>
              <a:rPr xmlns:mc="http://schemas.openxmlformats.org/markup-compatibility/2006" xmlns:hp="http://schemas.haansoft.com/office/presentation/8.0" kumimoji="0" lang="en-US" altLang="ko-KR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.</a:t>
            </a:r>
            <a:endParaRPr xmlns:mc="http://schemas.openxmlformats.org/markup-compatibility/2006" xmlns:hp="http://schemas.haansoft.com/office/presentation/8.0" kumimoji="0" lang="en-US" altLang="ko-KR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}</a:t>
            </a:r>
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</p:txBody>
      </p:sp>
    </p:spTree>
    <p:extLst>
      <p:ext uri="{BB962C8B-B14F-4D97-AF65-F5344CB8AC3E}">
        <p14:creationId xmlns:p14="http://schemas.microsoft.com/office/powerpoint/2010/main" val="34782611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1e1e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-406276" y="0"/>
            <a:ext cx="3270314" cy="327031"/>
          </a:xfrm>
          <a:prstGeom prst="rect">
            <a:avLst/>
          </a:prstGeom>
        </p:spPr>
      </p:pic>
      <p:sp>
        <p:nvSpPr>
          <p:cNvPr id="5" name=""/>
          <p:cNvSpPr txBox="1"/>
          <p:nvPr/>
        </p:nvSpPr>
        <p:spPr>
          <a:xfrm>
            <a:off x="1457638" y="489999"/>
            <a:ext cx="7149524" cy="851121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 sz="5000">
                <a:solidFill>
                  <a:srgbClr val="4c80af"/>
                </a:solidFill>
                <a:latin typeface="나눔바른고딕OTF"/>
                <a:ea typeface="나눔바른고딕OTF"/>
              </a:rPr>
              <a:t>난이도 및 </a:t>
            </a:r>
            <a:r>
              <a:rPr lang="ko-KR" altLang="en-US" sz="5000">
                <a:solidFill>
                  <a:schemeClr val="lt1"/>
                </a:solidFill>
                <a:latin typeface="나눔바른고딕OTF"/>
                <a:ea typeface="나눔바른고딕OTF"/>
              </a:rPr>
              <a:t>카드 랜덤 섞기</a:t>
            </a:r>
            <a:endParaRPr lang="ko-KR" altLang="en-US" sz="5000">
              <a:solidFill>
                <a:schemeClr val="lt1"/>
              </a:solidFill>
              <a:latin typeface="나눔바른고딕OTF"/>
              <a:ea typeface="나눔바른고딕OTF"/>
            </a:endParaRPr>
          </a:p>
        </p:txBody>
      </p:sp>
      <p:sp>
        <p:nvSpPr>
          <p:cNvPr id="22" name=""/>
          <p:cNvSpPr txBox="1"/>
          <p:nvPr/>
        </p:nvSpPr>
        <p:spPr>
          <a:xfrm>
            <a:off x="0" y="1464468"/>
            <a:ext cx="1457637" cy="5296377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2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3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4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5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6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7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8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9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10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11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12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13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14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15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16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17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18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19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20</a:t>
            </a:r>
            <a:endParaRPr lang="en-US" altLang="ko-KR">
              <a:solidFill>
                <a:srgbClr val="707462"/>
              </a:solidFill>
              <a:latin typeface="Consolas"/>
            </a:endParaRPr>
          </a:p>
        </p:txBody>
      </p:sp>
      <p:sp>
        <p:nvSpPr>
          <p:cNvPr id="23" name=""/>
          <p:cNvSpPr txBox="1"/>
          <p:nvPr/>
        </p:nvSpPr>
        <p:spPr>
          <a:xfrm>
            <a:off x="1" y="732886"/>
            <a:ext cx="1457637" cy="365346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</a:t>
            </a:r>
            <a:endParaRPr lang="en-US" altLang="ko-KR">
              <a:solidFill>
                <a:srgbClr val="707462"/>
              </a:solidFill>
              <a:latin typeface="Consolas"/>
            </a:endParaRPr>
          </a:p>
        </p:txBody>
      </p:sp>
      <p:cxnSp>
        <p:nvCxnSpPr>
          <p:cNvPr id="26" name=""/>
          <p:cNvCxnSpPr/>
          <p:nvPr/>
        </p:nvCxnSpPr>
        <p:spPr>
          <a:xfrm rot="10800000" flipV="1">
            <a:off x="198" y="0"/>
            <a:ext cx="1228682" cy="10"/>
          </a:xfrm>
          <a:prstGeom prst="line">
            <a:avLst/>
          </a:prstGeom>
          <a:ln w="57150">
            <a:solidFill>
              <a:srgbClr val="3d3d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327031"/>
            <a:ext cx="12418217" cy="162968"/>
          </a:xfrm>
          <a:prstGeom prst="rect">
            <a:avLst/>
          </a:prstGeom>
        </p:spPr>
      </p:pic>
      <p:cxnSp>
        <p:nvCxnSpPr>
          <p:cNvPr id="17" name=""/>
          <p:cNvCxnSpPr/>
          <p:nvPr/>
        </p:nvCxnSpPr>
        <p:spPr>
          <a:xfrm>
            <a:off x="0" y="309638"/>
            <a:ext cx="12181297" cy="0"/>
          </a:xfrm>
          <a:prstGeom prst="line">
            <a:avLst/>
          </a:prstGeom>
          <a:ln w="25400">
            <a:solidFill>
              <a:srgbClr val="6b5b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"/>
          <p:cNvCxnSpPr/>
          <p:nvPr/>
        </p:nvCxnSpPr>
        <p:spPr>
          <a:xfrm rot="10800000">
            <a:off x="-25882" y="-250"/>
            <a:ext cx="9691593" cy="250"/>
          </a:xfrm>
          <a:prstGeom prst="line">
            <a:avLst/>
          </a:prstGeom>
          <a:noFill/>
          <a:ln w="571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sp>
        <p:nvSpPr>
          <p:cNvPr id="44" name=""/>
          <p:cNvSpPr txBox="1"/>
          <p:nvPr/>
        </p:nvSpPr>
        <p:spPr>
          <a:xfrm>
            <a:off x="1457638" y="1285397"/>
            <a:ext cx="10734362" cy="5751673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p>
            <a:pPr>
              <a:lnSpc>
                <a:spcPts val="1800"/>
              </a:lnSpc>
              <a:spcBef>
                <a:spcPts val="500"/>
              </a:spcBef>
              <a:spcAft>
                <a:spcPts val="5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void Start()</a:t>
            </a:r>
            <a:endParaRPr lang="en-US" altLang="ko-KR">
              <a:solidFill>
                <a:schemeClr val="bg1"/>
              </a:solidFill>
              <a:latin typeface="나눔바른고딕OTF"/>
              <a:ea typeface="나눔바른고딕OTF"/>
              <a:cs typeface="Courier New"/>
            </a:endParaRPr>
          </a:p>
          <a:p>
            <a:pPr>
              <a:lnSpc>
                <a:spcPts val="1800"/>
              </a:lnSpc>
              <a:spcBef>
                <a:spcPts val="500"/>
              </a:spcBef>
              <a:spcAft>
                <a:spcPts val="5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{</a:t>
            </a:r>
            <a:endParaRPr lang="en-US" altLang="ko-KR">
              <a:solidFill>
                <a:schemeClr val="bg1"/>
              </a:solidFill>
              <a:latin typeface="나눔바른고딕OTF"/>
              <a:ea typeface="나눔바른고딕OTF"/>
              <a:cs typeface="Courier New"/>
            </a:endParaRPr>
          </a:p>
          <a:p>
            <a:pPr>
              <a:lnSpc>
                <a:spcPts val="1800"/>
              </a:lnSpc>
              <a:spcBef>
                <a:spcPts val="500"/>
              </a:spcBef>
              <a:spcAft>
                <a:spcPts val="5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    // </a:t>
            </a:r>
            <a:r>
              <a:rPr lang="ko-KR" altLang="en-US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난이도</a:t>
            </a:r>
            <a:r>
              <a:rPr lang="en-US" altLang="ko-KR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(1,2,3) </a:t>
            </a:r>
            <a:r>
              <a:rPr lang="ko-KR" altLang="en-US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값으로 배열 크기 조정</a:t>
            </a:r>
            <a:endParaRPr lang="ko-KR" altLang="en-US">
              <a:solidFill>
                <a:schemeClr val="bg1"/>
              </a:solidFill>
              <a:latin typeface="나눔바른고딕OTF"/>
              <a:ea typeface="나눔바른고딕OTF"/>
              <a:cs typeface="Courier New"/>
            </a:endParaRPr>
          </a:p>
          <a:p>
            <a:pPr>
              <a:lnSpc>
                <a:spcPts val="1800"/>
              </a:lnSpc>
              <a:spcBef>
                <a:spcPts val="500"/>
              </a:spcBef>
              <a:spcAft>
                <a:spcPts val="5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    Array.Resize(ref arr, PlayerPrefs.GetInt("Difficulty") * 4 + 4); // </a:t>
            </a:r>
            <a:r>
              <a:rPr lang="ko-KR" altLang="en-US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난이도에 따라 카드 개수 조절 </a:t>
            </a:r>
            <a:r>
              <a:rPr lang="en-US" altLang="ko-KR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(</a:t>
            </a:r>
            <a:r>
              <a:rPr lang="ko-KR" altLang="en-US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쉬움</a:t>
            </a:r>
            <a:r>
              <a:rPr lang="en-US" altLang="ko-KR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: 8, </a:t>
            </a:r>
            <a:r>
              <a:rPr lang="ko-KR" altLang="en-US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보통</a:t>
            </a:r>
            <a:r>
              <a:rPr lang="en-US" altLang="ko-KR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: 12, </a:t>
            </a:r>
            <a:r>
              <a:rPr lang="ko-KR" altLang="en-US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어려움</a:t>
            </a:r>
            <a:r>
              <a:rPr lang="en-US" altLang="ko-KR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: 16)</a:t>
            </a:r>
            <a:endParaRPr lang="en-US" altLang="ko-KR">
              <a:solidFill>
                <a:schemeClr val="bg1"/>
              </a:solidFill>
              <a:latin typeface="나눔바른고딕OTF"/>
              <a:ea typeface="나눔바른고딕OTF"/>
              <a:cs typeface="Courier New"/>
            </a:endParaRPr>
          </a:p>
          <a:p>
            <a:pPr>
              <a:lnSpc>
                <a:spcPts val="1800"/>
              </a:lnSpc>
              <a:spcBef>
                <a:spcPts val="500"/>
              </a:spcBef>
              <a:spcAft>
                <a:spcPts val="500"/>
              </a:spcAft>
              <a:buNone/>
              <a:defRPr/>
            </a:pPr>
            <a:endParaRPr lang="en-US" altLang="ko-KR">
              <a:solidFill>
                <a:schemeClr val="bg1"/>
              </a:solidFill>
              <a:latin typeface="나눔바른고딕OTF"/>
              <a:ea typeface="나눔바른고딕OTF"/>
              <a:cs typeface="Courier New"/>
            </a:endParaRPr>
          </a:p>
          <a:p>
            <a:pPr>
              <a:lnSpc>
                <a:spcPts val="1800"/>
              </a:lnSpc>
              <a:spcBef>
                <a:spcPts val="500"/>
              </a:spcBef>
              <a:spcAft>
                <a:spcPts val="5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    for (int i = 0; i &lt; arr.Length; i += 1) // </a:t>
            </a:r>
            <a:r>
              <a:rPr lang="ko-KR" altLang="en-US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피셔</a:t>
            </a:r>
            <a:r>
              <a:rPr lang="en-US" altLang="ko-KR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-</a:t>
            </a:r>
            <a:r>
              <a:rPr lang="ko-KR" altLang="en-US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예이츠 알고리즘으로 카드 섞기</a:t>
            </a:r>
            <a:endParaRPr lang="ko-KR" altLang="en-US">
              <a:solidFill>
                <a:schemeClr val="bg1"/>
              </a:solidFill>
              <a:latin typeface="나눔바른고딕OTF"/>
              <a:ea typeface="나눔바른고딕OTF"/>
              <a:cs typeface="Courier New"/>
            </a:endParaRPr>
          </a:p>
          <a:p>
            <a:pPr>
              <a:lnSpc>
                <a:spcPts val="1800"/>
              </a:lnSpc>
              <a:spcBef>
                <a:spcPts val="500"/>
              </a:spcBef>
              <a:spcAft>
                <a:spcPts val="5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    {</a:t>
            </a:r>
            <a:endParaRPr lang="en-US" altLang="ko-KR">
              <a:solidFill>
                <a:schemeClr val="bg1"/>
              </a:solidFill>
              <a:latin typeface="나눔바른고딕OTF"/>
              <a:ea typeface="나눔바른고딕OTF"/>
              <a:cs typeface="Courier New"/>
            </a:endParaRPr>
          </a:p>
          <a:p>
            <a:pPr>
              <a:lnSpc>
                <a:spcPts val="1800"/>
              </a:lnSpc>
              <a:spcBef>
                <a:spcPts val="500"/>
              </a:spcBef>
              <a:spcAft>
                <a:spcPts val="5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        int j = UnityEngine.Random.Range(I, arr.Length); // </a:t>
            </a:r>
            <a:r>
              <a:rPr lang="ko-KR" altLang="en-US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이 카드를 포함하여 오른쪽에 있는 카드들 중 하나를 골라</a:t>
            </a:r>
            <a:r>
              <a:rPr lang="en-US" altLang="ko-KR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…</a:t>
            </a:r>
            <a:endParaRPr lang="en-US" altLang="ko-KR">
              <a:solidFill>
                <a:schemeClr val="bg1"/>
              </a:solidFill>
              <a:latin typeface="나눔바른고딕OTF"/>
              <a:ea typeface="나눔바른고딕OTF"/>
              <a:cs typeface="Courier New"/>
            </a:endParaRPr>
          </a:p>
          <a:p>
            <a:pPr>
              <a:lnSpc>
                <a:spcPts val="1800"/>
              </a:lnSpc>
              <a:spcBef>
                <a:spcPts val="500"/>
              </a:spcBef>
              <a:spcAft>
                <a:spcPts val="5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        if (i != j) // </a:t>
            </a:r>
            <a:r>
              <a:rPr lang="ko-KR" altLang="en-US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서로 다른 카드일 경우</a:t>
            </a:r>
            <a:r>
              <a:rPr lang="en-US" altLang="ko-KR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…</a:t>
            </a:r>
            <a:endParaRPr lang="en-US" altLang="ko-KR">
              <a:solidFill>
                <a:schemeClr val="bg1"/>
              </a:solidFill>
              <a:latin typeface="나눔바른고딕OTF"/>
              <a:ea typeface="나눔바른고딕OTF"/>
              <a:cs typeface="Courier New"/>
            </a:endParaRPr>
          </a:p>
          <a:p>
            <a:pPr>
              <a:lnSpc>
                <a:spcPts val="1800"/>
              </a:lnSpc>
              <a:spcBef>
                <a:spcPts val="500"/>
              </a:spcBef>
              <a:spcAft>
                <a:spcPts val="5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        {</a:t>
            </a:r>
            <a:endParaRPr lang="en-US" altLang="ko-KR">
              <a:solidFill>
                <a:schemeClr val="bg1"/>
              </a:solidFill>
              <a:latin typeface="나눔바른고딕OTF"/>
              <a:ea typeface="나눔바른고딕OTF"/>
              <a:cs typeface="Courier New"/>
            </a:endParaRPr>
          </a:p>
          <a:p>
            <a:pPr>
              <a:lnSpc>
                <a:spcPts val="1800"/>
              </a:lnSpc>
              <a:spcBef>
                <a:spcPts val="500"/>
              </a:spcBef>
              <a:spcAft>
                <a:spcPts val="5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            int temp = arr[i]; // </a:t>
            </a:r>
            <a:r>
              <a:rPr lang="ko-KR" altLang="en-US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맞바꾼다</a:t>
            </a:r>
            <a:r>
              <a:rPr lang="en-US" altLang="ko-KR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.</a:t>
            </a:r>
            <a:endParaRPr lang="en-US" altLang="ko-KR">
              <a:solidFill>
                <a:schemeClr val="bg1"/>
              </a:solidFill>
              <a:latin typeface="나눔바른고딕OTF"/>
              <a:ea typeface="나눔바른고딕OTF"/>
              <a:cs typeface="Courier New"/>
            </a:endParaRPr>
          </a:p>
          <a:p>
            <a:pPr>
              <a:lnSpc>
                <a:spcPts val="1800"/>
              </a:lnSpc>
              <a:spcBef>
                <a:spcPts val="500"/>
              </a:spcBef>
              <a:spcAft>
                <a:spcPts val="5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            arr[i] = arr[j];</a:t>
            </a:r>
            <a:endParaRPr lang="en-US" altLang="ko-KR">
              <a:solidFill>
                <a:schemeClr val="bg1"/>
              </a:solidFill>
              <a:latin typeface="나눔바른고딕OTF"/>
              <a:ea typeface="나눔바른고딕OTF"/>
              <a:cs typeface="Courier New"/>
            </a:endParaRPr>
          </a:p>
          <a:p>
            <a:pPr>
              <a:lnSpc>
                <a:spcPts val="1800"/>
              </a:lnSpc>
              <a:spcBef>
                <a:spcPts val="500"/>
              </a:spcBef>
              <a:spcAft>
                <a:spcPts val="5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            arr[j] = temp;</a:t>
            </a:r>
            <a:endParaRPr lang="en-US" altLang="ko-KR">
              <a:solidFill>
                <a:schemeClr val="bg1"/>
              </a:solidFill>
              <a:latin typeface="나눔바른고딕OTF"/>
              <a:ea typeface="나눔바른고딕OTF"/>
              <a:cs typeface="Courier New"/>
            </a:endParaRPr>
          </a:p>
          <a:p>
            <a:pPr>
              <a:lnSpc>
                <a:spcPts val="1800"/>
              </a:lnSpc>
              <a:spcBef>
                <a:spcPts val="500"/>
              </a:spcBef>
              <a:spcAft>
                <a:spcPts val="5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        }</a:t>
            </a:r>
            <a:endParaRPr lang="en-US" altLang="ko-KR">
              <a:solidFill>
                <a:schemeClr val="bg1"/>
              </a:solidFill>
              <a:latin typeface="나눔바른고딕OTF"/>
              <a:ea typeface="나눔바른고딕OTF"/>
              <a:cs typeface="Courier New"/>
            </a:endParaRPr>
          </a:p>
          <a:p>
            <a:pPr>
              <a:lnSpc>
                <a:spcPts val="1800"/>
              </a:lnSpc>
              <a:spcBef>
                <a:spcPts val="500"/>
              </a:spcBef>
              <a:spcAft>
                <a:spcPts val="5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 </a:t>
            </a:r>
            <a:endParaRPr lang="en-US" altLang="ko-KR" sz="1800" baseline="0">
              <a:solidFill>
                <a:schemeClr val="bg1"/>
              </a:solidFill>
              <a:latin typeface="나눔바른고딕OTF"/>
              <a:ea typeface="나눔바른고딕OTF"/>
              <a:cs typeface="Courier New"/>
            </a:endParaRPr>
          </a:p>
        </p:txBody>
      </p:sp>
      <p:sp>
        <p:nvSpPr>
          <p:cNvPr id="48" name=""/>
          <p:cNvSpPr txBox="1"/>
          <p:nvPr/>
        </p:nvSpPr>
        <p:spPr>
          <a:xfrm>
            <a:off x="0" y="0"/>
            <a:ext cx="2618727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난이도 및 카드 랜덤 섞기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</p:spTree>
    <p:extLst>
      <p:ext uri="{BB962C8B-B14F-4D97-AF65-F5344CB8AC3E}">
        <p14:creationId xmlns:p14="http://schemas.microsoft.com/office/powerpoint/2010/main" val="35029239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1e1e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313061" y="0"/>
            <a:ext cx="3270314" cy="327031"/>
          </a:xfrm>
          <a:prstGeom prst="rect">
            <a:avLst/>
          </a:prstGeom>
        </p:spPr>
      </p:pic>
      <p:pic>
        <p:nvPicPr>
          <p:cNvPr id="24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-406276" y="0"/>
            <a:ext cx="3270314" cy="327031"/>
          </a:xfrm>
          <a:prstGeom prst="rect">
            <a:avLst/>
          </a:prstGeom>
        </p:spPr>
      </p:pic>
      <p:sp>
        <p:nvSpPr>
          <p:cNvPr id="5" name=""/>
          <p:cNvSpPr txBox="1"/>
          <p:nvPr/>
        </p:nvSpPr>
        <p:spPr>
          <a:xfrm>
            <a:off x="1457638" y="489999"/>
            <a:ext cx="7149524" cy="851121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 sz="5000">
                <a:solidFill>
                  <a:srgbClr val="4c80af"/>
                </a:solidFill>
                <a:latin typeface="나눔바른고딕OTF"/>
                <a:ea typeface="나눔바른고딕OTF"/>
              </a:rPr>
              <a:t>스테이지 선택 및 </a:t>
            </a:r>
            <a:r>
              <a:rPr lang="ko-KR" altLang="en-US" sz="5000">
                <a:solidFill>
                  <a:schemeClr val="lt1"/>
                </a:solidFill>
                <a:latin typeface="나눔바른고딕OTF"/>
                <a:ea typeface="나눔바른고딕OTF"/>
              </a:rPr>
              <a:t>해금</a:t>
            </a:r>
            <a:endParaRPr lang="ko-KR" altLang="en-US" sz="5000">
              <a:solidFill>
                <a:schemeClr val="lt1"/>
              </a:solidFill>
              <a:latin typeface="나눔바른고딕OTF"/>
              <a:ea typeface="나눔바른고딕OTF"/>
            </a:endParaRPr>
          </a:p>
        </p:txBody>
      </p:sp>
      <p:sp>
        <p:nvSpPr>
          <p:cNvPr id="22" name=""/>
          <p:cNvSpPr txBox="1"/>
          <p:nvPr/>
        </p:nvSpPr>
        <p:spPr>
          <a:xfrm>
            <a:off x="0" y="1464468"/>
            <a:ext cx="1457637" cy="5296377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2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3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4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5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6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7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8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9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10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11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12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13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14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15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16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17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18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19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20</a:t>
            </a:r>
            <a:endParaRPr lang="en-US" altLang="ko-KR">
              <a:solidFill>
                <a:srgbClr val="707462"/>
              </a:solidFill>
              <a:latin typeface="Consolas"/>
            </a:endParaRPr>
          </a:p>
        </p:txBody>
      </p:sp>
      <p:sp>
        <p:nvSpPr>
          <p:cNvPr id="23" name=""/>
          <p:cNvSpPr txBox="1"/>
          <p:nvPr/>
        </p:nvSpPr>
        <p:spPr>
          <a:xfrm>
            <a:off x="1" y="732886"/>
            <a:ext cx="1457637" cy="365346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</a:t>
            </a:r>
            <a:endParaRPr lang="en-US" altLang="ko-KR">
              <a:solidFill>
                <a:srgbClr val="707462"/>
              </a:solidFill>
              <a:latin typeface="Consolas"/>
            </a:endParaRPr>
          </a:p>
        </p:txBody>
      </p:sp>
      <p:cxnSp>
        <p:nvCxnSpPr>
          <p:cNvPr id="26" name=""/>
          <p:cNvCxnSpPr/>
          <p:nvPr/>
        </p:nvCxnSpPr>
        <p:spPr>
          <a:xfrm rot="10800000" flipV="1">
            <a:off x="198" y="0"/>
            <a:ext cx="1228682" cy="10"/>
          </a:xfrm>
          <a:prstGeom prst="line">
            <a:avLst/>
          </a:prstGeom>
          <a:ln w="57150">
            <a:solidFill>
              <a:srgbClr val="3d3d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0" y="327031"/>
            <a:ext cx="12418217" cy="162968"/>
          </a:xfrm>
          <a:prstGeom prst="rect">
            <a:avLst/>
          </a:prstGeom>
        </p:spPr>
      </p:pic>
      <p:cxnSp>
        <p:nvCxnSpPr>
          <p:cNvPr id="17" name=""/>
          <p:cNvCxnSpPr/>
          <p:nvPr/>
        </p:nvCxnSpPr>
        <p:spPr>
          <a:xfrm>
            <a:off x="0" y="309638"/>
            <a:ext cx="12181297" cy="0"/>
          </a:xfrm>
          <a:prstGeom prst="line">
            <a:avLst/>
          </a:prstGeom>
          <a:ln w="25400">
            <a:solidFill>
              <a:srgbClr val="6b5b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"/>
          <p:cNvCxnSpPr/>
          <p:nvPr/>
        </p:nvCxnSpPr>
        <p:spPr>
          <a:xfrm rot="10800000">
            <a:off x="-25881" y="-338"/>
            <a:ext cx="2889918" cy="338"/>
          </a:xfrm>
          <a:prstGeom prst="line">
            <a:avLst/>
          </a:prstGeom>
          <a:noFill/>
          <a:ln w="571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sp>
        <p:nvSpPr>
          <p:cNvPr id="48" name=""/>
          <p:cNvSpPr txBox="1"/>
          <p:nvPr/>
        </p:nvSpPr>
        <p:spPr>
          <a:xfrm>
            <a:off x="0" y="0"/>
            <a:ext cx="2618727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난이도 및 카드 랜덤 섞기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sp>
        <p:nvSpPr>
          <p:cNvPr id="54" name=""/>
          <p:cNvSpPr txBox="1"/>
          <p:nvPr/>
        </p:nvSpPr>
        <p:spPr>
          <a:xfrm>
            <a:off x="2864037" y="0"/>
            <a:ext cx="2168363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스테이지 선택 및 해금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cxnSp>
        <p:nvCxnSpPr>
          <p:cNvPr id="56" name=""/>
          <p:cNvCxnSpPr/>
          <p:nvPr/>
        </p:nvCxnSpPr>
        <p:spPr>
          <a:xfrm rot="16200000" flipH="1">
            <a:off x="2709218" y="154819"/>
            <a:ext cx="309638" cy="0"/>
          </a:xfrm>
          <a:prstGeom prst="line">
            <a:avLst/>
          </a:prstGeom>
          <a:noFill/>
          <a:ln w="317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sp>
        <p:nvSpPr>
          <p:cNvPr id="57" name=""/>
          <p:cNvSpPr txBox="1"/>
          <p:nvPr/>
        </p:nvSpPr>
        <p:spPr>
          <a:xfrm>
            <a:off x="1457638" y="1285397"/>
            <a:ext cx="8527610" cy="2551273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{</a:t>
            </a:r>
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	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·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 난이도 선택창은 별도의 씬으로 구현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	</a:t>
            </a:r>
            <a:r>
              <a:rPr xmlns:mc="http://schemas.openxmlformats.org/markup-compatibility/2006" xmlns:hp="http://schemas.haansoft.com/office/presentation/8.0" kumimoji="0" lang="en-US" altLang="ko-KR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·</a:t>
            </a:r>
            <a:r>
              <a: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 버튼을 눌러 스테이지 돌입</a:t>
            </a:r>
            <a:endPara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	</a:t>
            </a:r>
            <a:r>
              <a:rPr xmlns:mc="http://schemas.openxmlformats.org/markup-compatibility/2006" xmlns:hp="http://schemas.haansoft.com/office/presentation/8.0" kumimoji="0" lang="en-US" altLang="ko-KR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·</a:t>
            </a:r>
            <a:r>
              <a: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 난이도를 클리어할 시 다음 난이도 해금</a:t>
            </a:r>
            <a:endPara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	</a:t>
            </a:r>
            <a:r>
              <a:rPr xmlns:mc="http://schemas.openxmlformats.org/markup-compatibility/2006" xmlns:hp="http://schemas.haansoft.com/office/presentation/8.0" kumimoji="0" lang="en-US" altLang="ko-KR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·</a:t>
            </a:r>
            <a:r>
              <a: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 </a:t>
            </a:r>
            <a:r>
              <a:rPr xmlns:mc="http://schemas.openxmlformats.org/markup-compatibility/2006" xmlns:hp="http://schemas.haansoft.com/office/presentation/8.0" kumimoji="0" lang="en-US" altLang="ko-KR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PlayerPrefs</a:t>
            </a:r>
            <a:r>
              <a: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 활용</a:t>
            </a:r>
            <a:endPara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}</a:t>
            </a:r>
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</p:txBody>
      </p:sp>
    </p:spTree>
    <p:extLst>
      <p:ext uri="{BB962C8B-B14F-4D97-AF65-F5344CB8AC3E}">
        <p14:creationId xmlns:p14="http://schemas.microsoft.com/office/powerpoint/2010/main" val="18670409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1e1e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313061" y="0"/>
            <a:ext cx="3270314" cy="327031"/>
          </a:xfrm>
          <a:prstGeom prst="rect">
            <a:avLst/>
          </a:prstGeom>
        </p:spPr>
      </p:pic>
      <p:pic>
        <p:nvPicPr>
          <p:cNvPr id="24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-406276" y="0"/>
            <a:ext cx="3270314" cy="327031"/>
          </a:xfrm>
          <a:prstGeom prst="rect">
            <a:avLst/>
          </a:prstGeom>
        </p:spPr>
      </p:pic>
      <p:sp>
        <p:nvSpPr>
          <p:cNvPr id="5" name=""/>
          <p:cNvSpPr txBox="1"/>
          <p:nvPr/>
        </p:nvSpPr>
        <p:spPr>
          <a:xfrm>
            <a:off x="1457638" y="489999"/>
            <a:ext cx="7149524" cy="851121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 sz="5000">
                <a:solidFill>
                  <a:srgbClr val="4c80af"/>
                </a:solidFill>
                <a:latin typeface="나눔바른고딕OTF"/>
                <a:ea typeface="나눔바른고딕OTF"/>
              </a:rPr>
              <a:t>스테이지 선택 및 </a:t>
            </a:r>
            <a:r>
              <a:rPr lang="ko-KR" altLang="en-US" sz="5000">
                <a:solidFill>
                  <a:schemeClr val="lt1"/>
                </a:solidFill>
                <a:latin typeface="나눔바른고딕OTF"/>
                <a:ea typeface="나눔바른고딕OTF"/>
              </a:rPr>
              <a:t>해금</a:t>
            </a:r>
            <a:endParaRPr lang="ko-KR" altLang="en-US" sz="5000">
              <a:solidFill>
                <a:schemeClr val="lt1"/>
              </a:solidFill>
              <a:latin typeface="나눔바른고딕OTF"/>
              <a:ea typeface="나눔바른고딕OTF"/>
            </a:endParaRPr>
          </a:p>
        </p:txBody>
      </p:sp>
      <p:sp>
        <p:nvSpPr>
          <p:cNvPr id="22" name=""/>
          <p:cNvSpPr txBox="1"/>
          <p:nvPr/>
        </p:nvSpPr>
        <p:spPr>
          <a:xfrm>
            <a:off x="0" y="1464468"/>
            <a:ext cx="1457637" cy="5296377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2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3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4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5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6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7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8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9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10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11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12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13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14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15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16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17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18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19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20</a:t>
            </a:r>
            <a:endParaRPr lang="en-US" altLang="ko-KR">
              <a:solidFill>
                <a:srgbClr val="707462"/>
              </a:solidFill>
              <a:latin typeface="Consolas"/>
            </a:endParaRPr>
          </a:p>
        </p:txBody>
      </p:sp>
      <p:sp>
        <p:nvSpPr>
          <p:cNvPr id="23" name=""/>
          <p:cNvSpPr txBox="1"/>
          <p:nvPr/>
        </p:nvSpPr>
        <p:spPr>
          <a:xfrm>
            <a:off x="1" y="732886"/>
            <a:ext cx="1457637" cy="365346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</a:t>
            </a:r>
            <a:endParaRPr lang="en-US" altLang="ko-KR">
              <a:solidFill>
                <a:srgbClr val="707462"/>
              </a:solidFill>
              <a:latin typeface="Consolas"/>
            </a:endParaRPr>
          </a:p>
        </p:txBody>
      </p:sp>
      <p:cxnSp>
        <p:nvCxnSpPr>
          <p:cNvPr id="26" name=""/>
          <p:cNvCxnSpPr/>
          <p:nvPr/>
        </p:nvCxnSpPr>
        <p:spPr>
          <a:xfrm rot="10800000" flipV="1">
            <a:off x="198" y="0"/>
            <a:ext cx="1228682" cy="10"/>
          </a:xfrm>
          <a:prstGeom prst="line">
            <a:avLst/>
          </a:prstGeom>
          <a:ln w="57150">
            <a:solidFill>
              <a:srgbClr val="3d3d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0" y="327031"/>
            <a:ext cx="12418217" cy="162968"/>
          </a:xfrm>
          <a:prstGeom prst="rect">
            <a:avLst/>
          </a:prstGeom>
        </p:spPr>
      </p:pic>
      <p:cxnSp>
        <p:nvCxnSpPr>
          <p:cNvPr id="17" name=""/>
          <p:cNvCxnSpPr/>
          <p:nvPr/>
        </p:nvCxnSpPr>
        <p:spPr>
          <a:xfrm>
            <a:off x="0" y="309638"/>
            <a:ext cx="12181297" cy="0"/>
          </a:xfrm>
          <a:prstGeom prst="line">
            <a:avLst/>
          </a:prstGeom>
          <a:ln w="25400">
            <a:solidFill>
              <a:srgbClr val="6b5b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"/>
          <p:cNvCxnSpPr/>
          <p:nvPr/>
        </p:nvCxnSpPr>
        <p:spPr>
          <a:xfrm rot="10800000">
            <a:off x="-25881" y="-338"/>
            <a:ext cx="2889918" cy="338"/>
          </a:xfrm>
          <a:prstGeom prst="line">
            <a:avLst/>
          </a:prstGeom>
          <a:noFill/>
          <a:ln w="571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sp>
        <p:nvSpPr>
          <p:cNvPr id="48" name=""/>
          <p:cNvSpPr txBox="1"/>
          <p:nvPr/>
        </p:nvSpPr>
        <p:spPr>
          <a:xfrm>
            <a:off x="0" y="0"/>
            <a:ext cx="2618727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난이도 및 카드 랜덤 섞기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sp>
        <p:nvSpPr>
          <p:cNvPr id="54" name=""/>
          <p:cNvSpPr txBox="1"/>
          <p:nvPr/>
        </p:nvSpPr>
        <p:spPr>
          <a:xfrm>
            <a:off x="2864037" y="0"/>
            <a:ext cx="2168363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스테이지 선택 및 해금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cxnSp>
        <p:nvCxnSpPr>
          <p:cNvPr id="56" name=""/>
          <p:cNvCxnSpPr/>
          <p:nvPr/>
        </p:nvCxnSpPr>
        <p:spPr>
          <a:xfrm rot="16200000" flipH="1">
            <a:off x="2709218" y="154819"/>
            <a:ext cx="309638" cy="0"/>
          </a:xfrm>
          <a:prstGeom prst="line">
            <a:avLst/>
          </a:prstGeom>
          <a:noFill/>
          <a:ln w="317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sp>
        <p:nvSpPr>
          <p:cNvPr id="57" name=""/>
          <p:cNvSpPr txBox="1"/>
          <p:nvPr/>
        </p:nvSpPr>
        <p:spPr>
          <a:xfrm>
            <a:off x="1457638" y="1285397"/>
            <a:ext cx="10734362" cy="4037172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>
              <a:lnSpc>
                <a:spcPct val="50000"/>
              </a:lnSpc>
              <a:spcBef>
                <a:spcPts val="800"/>
              </a:spcBef>
              <a:buNone/>
              <a:defRPr/>
            </a:pP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 marL="0" indent="0">
              <a:lnSpc>
                <a:spcPct val="50000"/>
              </a:lnSpc>
              <a:spcBef>
                <a:spcPts val="800"/>
              </a:spcBef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public class StageManager : MonoBehaviour</a:t>
            </a: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 marL="0" indent="0">
              <a:lnSpc>
                <a:spcPct val="50000"/>
              </a:lnSpc>
              <a:spcBef>
                <a:spcPts val="800"/>
              </a:spcBef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{</a:t>
            </a: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 marL="0" indent="0">
              <a:lnSpc>
                <a:spcPct val="50000"/>
              </a:lnSpc>
              <a:spcBef>
                <a:spcPts val="800"/>
              </a:spcBef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public Button NormalBtn; // </a:t>
            </a:r>
            <a:r>
              <a:rPr lang="ko-KR" altLang="en-US">
                <a:solidFill>
                  <a:schemeClr val="bg1"/>
                </a:solidFill>
                <a:latin typeface="Courier New"/>
                <a:cs typeface="Courier New"/>
              </a:rPr>
              <a:t>보통 난이도 버튼</a:t>
            </a:r>
            <a:endParaRPr lang="ko-KR" altLang="en-US">
              <a:solidFill>
                <a:schemeClr val="bg1"/>
              </a:solidFill>
              <a:latin typeface="Courier New"/>
              <a:cs typeface="Courier New"/>
            </a:endParaRPr>
          </a:p>
          <a:p>
            <a:pPr marL="0" indent="0">
              <a:lnSpc>
                <a:spcPct val="50000"/>
              </a:lnSpc>
              <a:spcBef>
                <a:spcPts val="800"/>
              </a:spcBef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public Button HardBtn; // </a:t>
            </a:r>
            <a:r>
              <a:rPr lang="ko-KR" altLang="en-US">
                <a:solidFill>
                  <a:schemeClr val="bg1"/>
                </a:solidFill>
                <a:latin typeface="Courier New"/>
                <a:cs typeface="Courier New"/>
              </a:rPr>
              <a:t>어려움 난이도 버튼</a:t>
            </a:r>
            <a:endParaRPr lang="ko-KR" altLang="en-US">
              <a:solidFill>
                <a:schemeClr val="bg1"/>
              </a:solidFill>
              <a:latin typeface="Courier New"/>
              <a:cs typeface="Courier New"/>
            </a:endParaRPr>
          </a:p>
          <a:p>
            <a:pPr marL="0" indent="0">
              <a:lnSpc>
                <a:spcPct val="50000"/>
              </a:lnSpc>
              <a:spcBef>
                <a:spcPts val="800"/>
              </a:spcBef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private void Start()</a:t>
            </a: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 marL="0" indent="0">
              <a:lnSpc>
                <a:spcPct val="50000"/>
              </a:lnSpc>
              <a:spcBef>
                <a:spcPts val="800"/>
              </a:spcBef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{</a:t>
            </a: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 marL="0" indent="0">
              <a:lnSpc>
                <a:spcPct val="50000"/>
              </a:lnSpc>
              <a:spcBef>
                <a:spcPts val="800"/>
              </a:spcBef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    if (PlayerPrefs.GetInt("Easy") == 1) // </a:t>
            </a:r>
            <a:r>
              <a:rPr lang="ko-KR" altLang="en-US">
                <a:solidFill>
                  <a:schemeClr val="bg1"/>
                </a:solidFill>
                <a:latin typeface="Courier New"/>
                <a:cs typeface="Courier New"/>
              </a:rPr>
              <a:t>쉬움 난이도를 깼다면</a:t>
            </a:r>
            <a:endParaRPr lang="ko-KR" altLang="en-US">
              <a:solidFill>
                <a:schemeClr val="bg1"/>
              </a:solidFill>
              <a:latin typeface="Courier New"/>
              <a:cs typeface="Courier New"/>
            </a:endParaRPr>
          </a:p>
          <a:p>
            <a:pPr marL="0" indent="0">
              <a:lnSpc>
                <a:spcPct val="50000"/>
              </a:lnSpc>
              <a:spcBef>
                <a:spcPts val="800"/>
              </a:spcBef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    {</a:t>
            </a: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 marL="0" indent="0">
              <a:lnSpc>
                <a:spcPct val="50000"/>
              </a:lnSpc>
              <a:spcBef>
                <a:spcPts val="800"/>
              </a:spcBef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        NormalBtn.interactable = true; // </a:t>
            </a:r>
            <a:r>
              <a:rPr lang="ko-KR" altLang="en-US">
                <a:solidFill>
                  <a:schemeClr val="bg1"/>
                </a:solidFill>
                <a:latin typeface="Courier New"/>
                <a:cs typeface="Courier New"/>
              </a:rPr>
              <a:t>보통 난이도 버튼이 활성화되고</a:t>
            </a:r>
            <a:endParaRPr lang="ko-KR" altLang="en-US">
              <a:solidFill>
                <a:schemeClr val="bg1"/>
              </a:solidFill>
              <a:latin typeface="Courier New"/>
              <a:cs typeface="Courier New"/>
            </a:endParaRPr>
          </a:p>
          <a:p>
            <a:pPr marL="0" indent="0">
              <a:lnSpc>
                <a:spcPct val="50000"/>
              </a:lnSpc>
              <a:spcBef>
                <a:spcPts val="800"/>
              </a:spcBef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    }</a:t>
            </a: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 marL="0" indent="0">
              <a:lnSpc>
                <a:spcPct val="50000"/>
              </a:lnSpc>
              <a:spcBef>
                <a:spcPts val="800"/>
              </a:spcBef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    if (PlayerPrefs.GetInt(＂Normal＂) == 1) // </a:t>
            </a:r>
            <a:r>
              <a:rPr lang="ko-KR" altLang="en-US">
                <a:solidFill>
                  <a:schemeClr val="bg1"/>
                </a:solidFill>
                <a:latin typeface="Courier New"/>
                <a:cs typeface="Courier New"/>
              </a:rPr>
              <a:t>보통 난이도를 깼다면</a:t>
            </a:r>
            <a:endParaRPr lang="ko-KR" altLang="en-US">
              <a:solidFill>
                <a:schemeClr val="bg1"/>
              </a:solidFill>
              <a:latin typeface="Courier New"/>
              <a:cs typeface="Courier New"/>
            </a:endParaRPr>
          </a:p>
          <a:p>
            <a:pPr marL="0" indent="0">
              <a:lnSpc>
                <a:spcPct val="50000"/>
              </a:lnSpc>
              <a:spcBef>
                <a:spcPts val="800"/>
              </a:spcBef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    {</a:t>
            </a: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 marL="0" indent="0">
              <a:lnSpc>
                <a:spcPct val="50000"/>
              </a:lnSpc>
              <a:spcBef>
                <a:spcPts val="800"/>
              </a:spcBef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        HardBtn.interactable = true; // </a:t>
            </a:r>
            <a:r>
              <a:rPr lang="ko-KR" altLang="en-US">
                <a:solidFill>
                  <a:schemeClr val="bg1"/>
                </a:solidFill>
                <a:latin typeface="Courier New"/>
                <a:cs typeface="Courier New"/>
              </a:rPr>
              <a:t>어려움 난이도 버튼이 활성화된다</a:t>
            </a: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.</a:t>
            </a: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 marL="0" indent="0">
              <a:lnSpc>
                <a:spcPct val="50000"/>
              </a:lnSpc>
              <a:spcBef>
                <a:spcPts val="800"/>
              </a:spcBef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    }</a:t>
            </a: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 marL="0" indent="0">
              <a:lnSpc>
                <a:spcPct val="50000"/>
              </a:lnSpc>
              <a:spcBef>
                <a:spcPts val="800"/>
              </a:spcBef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}</a:t>
            </a: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 marL="0" indent="0">
              <a:lnSpc>
                <a:spcPct val="50000"/>
              </a:lnSpc>
              <a:spcBef>
                <a:spcPts val="800"/>
              </a:spcBef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}</a:t>
            </a:r>
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</p:txBody>
      </p:sp>
    </p:spTree>
    <p:extLst>
      <p:ext uri="{BB962C8B-B14F-4D97-AF65-F5344CB8AC3E}">
        <p14:creationId xmlns:p14="http://schemas.microsoft.com/office/powerpoint/2010/main" val="12260114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1e1e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3270314" cy="327031"/>
          </a:xfrm>
          <a:prstGeom prst="rect">
            <a:avLst/>
          </a:prstGeom>
        </p:spPr>
      </p:pic>
      <p:sp>
        <p:nvSpPr>
          <p:cNvPr id="5" name=""/>
          <p:cNvSpPr txBox="1"/>
          <p:nvPr/>
        </p:nvSpPr>
        <p:spPr>
          <a:xfrm>
            <a:off x="1457637" y="489999"/>
            <a:ext cx="7149524" cy="851121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 sz="5000">
                <a:solidFill>
                  <a:srgbClr val="4c80af"/>
                </a:solidFill>
                <a:latin typeface="나눔바른고딕OTF"/>
                <a:ea typeface="나눔바른고딕OTF"/>
              </a:rPr>
              <a:t>목차</a:t>
            </a:r>
            <a:endParaRPr lang="ko-KR" altLang="en-US" sz="5000">
              <a:solidFill>
                <a:srgbClr val="4c80af"/>
              </a:solidFill>
              <a:latin typeface="나눔바른고딕OTF"/>
              <a:ea typeface="나눔바른고딕OTF"/>
            </a:endParaRPr>
          </a:p>
        </p:txBody>
      </p:sp>
      <p:pic>
        <p:nvPicPr>
          <p:cNvPr id="12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-2107095" y="0"/>
            <a:ext cx="3270314" cy="327031"/>
          </a:xfrm>
          <a:prstGeom prst="rect">
            <a:avLst/>
          </a:prstGeom>
        </p:spPr>
      </p:pic>
      <p:sp>
        <p:nvSpPr>
          <p:cNvPr id="13" name=""/>
          <p:cNvSpPr txBox="1"/>
          <p:nvPr/>
        </p:nvSpPr>
        <p:spPr>
          <a:xfrm>
            <a:off x="0" y="0"/>
            <a:ext cx="614539" cy="360045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  <a:cs typeface="맑은 고딕 Semilight"/>
              </a:rPr>
              <a:t>제목</a:t>
            </a:r>
            <a:endParaRPr lang="ko-KR" altLang="en-US">
              <a:solidFill>
                <a:schemeClr val="lt1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sp>
        <p:nvSpPr>
          <p:cNvPr id="20" name=""/>
          <p:cNvSpPr txBox="1"/>
          <p:nvPr/>
        </p:nvSpPr>
        <p:spPr>
          <a:xfrm>
            <a:off x="1457637" y="1414462"/>
            <a:ext cx="7149524" cy="2014538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>
                <a:solidFill>
                  <a:schemeClr val="lt1"/>
                </a:solidFill>
                <a:latin typeface="나눔바른고딕OTF"/>
                <a:ea typeface="나눔바른고딕OTF"/>
              </a:rPr>
              <a:t>{</a:t>
            </a:r>
            <a:endParaRPr lang="en-US" altLang="ko-KR">
              <a:solidFill>
                <a:schemeClr val="lt1"/>
              </a:solidFill>
              <a:latin typeface="나눔바른고딕OTF"/>
              <a:ea typeface="나눔바른고딕OTF"/>
            </a:endParaRPr>
          </a:p>
          <a:p>
            <a:pPr>
              <a:defRPr/>
            </a:pP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	</a:t>
            </a:r>
            <a:r>
              <a:rPr lang="ko-KR" altLang="en-US">
                <a:solidFill>
                  <a:srgbClr val="4580af"/>
                </a:solidFill>
                <a:latin typeface="나눔바른고딕OTF"/>
                <a:ea typeface="나눔바른고딕OTF"/>
              </a:rPr>
              <a:t>시연 </a:t>
            </a: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영상</a:t>
            </a:r>
            <a:endParaRPr lang="ko-KR" altLang="en-US">
              <a:solidFill>
                <a:schemeClr val="lt1"/>
              </a:solidFill>
              <a:latin typeface="나눔바른고딕OTF"/>
              <a:ea typeface="나눔바른고딕OTF"/>
            </a:endParaRPr>
          </a:p>
          <a:p>
            <a:pPr>
              <a:defRPr/>
            </a:pPr>
            <a:r>
              <a:rPr lang="ko-KR" altLang="en-US">
                <a:solidFill>
                  <a:srgbClr val="4c80af"/>
                </a:solidFill>
                <a:latin typeface="나눔바른고딕OTF"/>
                <a:ea typeface="나눔바른고딕OTF"/>
              </a:rPr>
              <a:t>	역할 </a:t>
            </a: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분담</a:t>
            </a:r>
            <a:endParaRPr lang="ko-KR" altLang="en-US">
              <a:solidFill>
                <a:schemeClr val="lt1"/>
              </a:solidFill>
              <a:latin typeface="나눔바른고딕OTF"/>
              <a:ea typeface="나눔바른고딕OTF"/>
            </a:endParaRPr>
          </a:p>
          <a:p>
            <a:pPr>
              <a:defRPr/>
            </a:pPr>
            <a:r>
              <a:rPr lang="ko-KR" altLang="en-US">
                <a:solidFill>
                  <a:srgbClr val="4c80af"/>
                </a:solidFill>
                <a:latin typeface="나눔바른고딕OTF"/>
                <a:ea typeface="나눔바른고딕OTF"/>
              </a:rPr>
              <a:t>	스크립팅 </a:t>
            </a: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전략 및 해설</a:t>
            </a:r>
            <a:endParaRPr lang="ko-KR" altLang="en-US">
              <a:solidFill>
                <a:schemeClr val="lt1"/>
              </a:solidFill>
              <a:latin typeface="나눔바른고딕OTF"/>
              <a:ea typeface="나눔바른고딕OTF"/>
            </a:endParaRPr>
          </a:p>
          <a:p>
            <a:pPr>
              <a:defRPr/>
            </a:pPr>
            <a:r>
              <a:rPr lang="ko-KR" altLang="en-US">
                <a:solidFill>
                  <a:srgbClr val="4c80af"/>
                </a:solidFill>
                <a:latin typeface="나눔바른고딕OTF"/>
                <a:ea typeface="나눔바른고딕OTF"/>
              </a:rPr>
              <a:t>	느낀 </a:t>
            </a: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점</a:t>
            </a:r>
            <a:endParaRPr lang="ko-KR" altLang="en-US">
              <a:solidFill>
                <a:schemeClr val="lt1"/>
              </a:solidFill>
              <a:latin typeface="나눔바른고딕OTF"/>
              <a:ea typeface="나눔바른고딕OTF"/>
            </a:endParaRPr>
          </a:p>
          <a:p>
            <a:pPr>
              <a:defRPr/>
            </a:pPr>
            <a:r>
              <a:rPr lang="ko-KR" altLang="en-US">
                <a:solidFill>
                  <a:srgbClr val="4c80af"/>
                </a:solidFill>
                <a:latin typeface="나눔바른고딕OTF"/>
                <a:ea typeface="나눔바른고딕OTF"/>
              </a:rPr>
              <a:t>	개선할 </a:t>
            </a: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점</a:t>
            </a:r>
            <a:endParaRPr lang="ko-KR" altLang="en-US">
              <a:solidFill>
                <a:schemeClr val="lt1"/>
              </a:solidFill>
              <a:latin typeface="나눔바른고딕OTF"/>
              <a:ea typeface="나눔바른고딕OTF"/>
            </a:endParaRPr>
          </a:p>
          <a:p>
            <a:pPr>
              <a:defRPr/>
            </a:pPr>
            <a:r>
              <a:rPr lang="en-US" altLang="ko-KR">
                <a:solidFill>
                  <a:schemeClr val="lt1"/>
                </a:solidFill>
                <a:latin typeface="나눔바른고딕OTF"/>
                <a:ea typeface="나눔바른고딕OTF"/>
              </a:rPr>
              <a:t>}</a:t>
            </a:r>
            <a:endParaRPr lang="en-US" altLang="ko-KR">
              <a:solidFill>
                <a:schemeClr val="lt1"/>
              </a:solidFill>
              <a:latin typeface="나눔바른고딕OTF"/>
              <a:ea typeface="나눔바른고딕OTF"/>
            </a:endParaRPr>
          </a:p>
        </p:txBody>
      </p:sp>
      <p:sp>
        <p:nvSpPr>
          <p:cNvPr id="22" name=""/>
          <p:cNvSpPr txBox="1"/>
          <p:nvPr/>
        </p:nvSpPr>
        <p:spPr>
          <a:xfrm>
            <a:off x="0" y="1341120"/>
            <a:ext cx="1457637" cy="2014538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2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3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4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5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6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7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8</a:t>
            </a:r>
            <a:endParaRPr lang="en-US" altLang="ko-KR">
              <a:solidFill>
                <a:srgbClr val="707462"/>
              </a:solidFill>
              <a:latin typeface="Consolas"/>
            </a:endParaRPr>
          </a:p>
        </p:txBody>
      </p:sp>
      <p:cxnSp>
        <p:nvCxnSpPr>
          <p:cNvPr id="25" name=""/>
          <p:cNvCxnSpPr/>
          <p:nvPr/>
        </p:nvCxnSpPr>
        <p:spPr>
          <a:xfrm rot="16200000" flipH="1" flipV="1">
            <a:off x="1074061" y="154818"/>
            <a:ext cx="309638" cy="0"/>
          </a:xfrm>
          <a:prstGeom prst="line">
            <a:avLst/>
          </a:prstGeom>
          <a:ln w="31750">
            <a:solidFill>
              <a:srgbClr val="1e1e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"/>
          <p:cNvSpPr txBox="1"/>
          <p:nvPr/>
        </p:nvSpPr>
        <p:spPr>
          <a:xfrm>
            <a:off x="0" y="732886"/>
            <a:ext cx="1457637" cy="365346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</a:t>
            </a:r>
            <a:endParaRPr lang="en-US" altLang="ko-KR">
              <a:solidFill>
                <a:srgbClr val="707462"/>
              </a:solidFill>
              <a:latin typeface="Consolas"/>
            </a:endParaRPr>
          </a:p>
        </p:txBody>
      </p:sp>
      <p:cxnSp>
        <p:nvCxnSpPr>
          <p:cNvPr id="26" name=""/>
          <p:cNvCxnSpPr/>
          <p:nvPr/>
        </p:nvCxnSpPr>
        <p:spPr>
          <a:xfrm rot="10800000" flipV="1">
            <a:off x="198" y="0"/>
            <a:ext cx="1228682" cy="10"/>
          </a:xfrm>
          <a:prstGeom prst="line">
            <a:avLst/>
          </a:prstGeom>
          <a:ln w="57150">
            <a:solidFill>
              <a:srgbClr val="3d3d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0" y="327031"/>
            <a:ext cx="12418217" cy="162968"/>
          </a:xfrm>
          <a:prstGeom prst="rect">
            <a:avLst/>
          </a:prstGeom>
        </p:spPr>
      </p:pic>
      <p:cxnSp>
        <p:nvCxnSpPr>
          <p:cNvPr id="17" name=""/>
          <p:cNvCxnSpPr/>
          <p:nvPr/>
        </p:nvCxnSpPr>
        <p:spPr>
          <a:xfrm>
            <a:off x="0" y="309638"/>
            <a:ext cx="12181297" cy="0"/>
          </a:xfrm>
          <a:prstGeom prst="line">
            <a:avLst/>
          </a:prstGeom>
          <a:ln w="25400">
            <a:solidFill>
              <a:srgbClr val="6b5b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"/>
          <p:cNvSpPr txBox="1"/>
          <p:nvPr/>
        </p:nvSpPr>
        <p:spPr>
          <a:xfrm>
            <a:off x="1228880" y="0"/>
            <a:ext cx="614539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목차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cxnSp>
        <p:nvCxnSpPr>
          <p:cNvPr id="29" name=""/>
          <p:cNvCxnSpPr/>
          <p:nvPr/>
        </p:nvCxnSpPr>
        <p:spPr>
          <a:xfrm rot="10800000">
            <a:off x="-25882" y="-63"/>
            <a:ext cx="1254763" cy="63"/>
          </a:xfrm>
          <a:prstGeom prst="line">
            <a:avLst/>
          </a:prstGeom>
          <a:noFill/>
          <a:ln w="571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</p:spTree>
    <p:extLst>
      <p:ext uri="{BB962C8B-B14F-4D97-AF65-F5344CB8AC3E}">
        <p14:creationId xmlns:p14="http://schemas.microsoft.com/office/powerpoint/2010/main" val="8198911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1e1e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460843" y="0"/>
            <a:ext cx="3270314" cy="327031"/>
          </a:xfrm>
          <a:prstGeom prst="rect">
            <a:avLst/>
          </a:prstGeom>
        </p:spPr>
      </p:pic>
      <p:pic>
        <p:nvPicPr>
          <p:cNvPr id="55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313061" y="0"/>
            <a:ext cx="3270314" cy="327031"/>
          </a:xfrm>
          <a:prstGeom prst="rect">
            <a:avLst/>
          </a:prstGeom>
        </p:spPr>
      </p:pic>
      <p:pic>
        <p:nvPicPr>
          <p:cNvPr id="24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-406276" y="0"/>
            <a:ext cx="3270314" cy="327031"/>
          </a:xfrm>
          <a:prstGeom prst="rect">
            <a:avLst/>
          </a:prstGeom>
        </p:spPr>
      </p:pic>
      <p:sp>
        <p:nvSpPr>
          <p:cNvPr id="5" name=""/>
          <p:cNvSpPr txBox="1"/>
          <p:nvPr/>
        </p:nvSpPr>
        <p:spPr>
          <a:xfrm>
            <a:off x="1457638" y="489999"/>
            <a:ext cx="7149524" cy="851121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 sz="5000">
                <a:solidFill>
                  <a:srgbClr val="4c80af"/>
                </a:solidFill>
                <a:latin typeface="나눔바른고딕OTF"/>
                <a:ea typeface="나눔바른고딕OTF"/>
              </a:rPr>
              <a:t>최단 기록 </a:t>
            </a:r>
            <a:r>
              <a:rPr lang="ko-KR" altLang="en-US" sz="5000">
                <a:solidFill>
                  <a:schemeClr val="lt1"/>
                </a:solidFill>
                <a:latin typeface="나눔바른고딕OTF"/>
                <a:ea typeface="나눔바른고딕OTF"/>
              </a:rPr>
              <a:t>표시</a:t>
            </a:r>
            <a:endParaRPr lang="ko-KR" altLang="en-US" sz="5000">
              <a:solidFill>
                <a:schemeClr val="lt1"/>
              </a:solidFill>
              <a:latin typeface="나눔바른고딕OTF"/>
              <a:ea typeface="나눔바른고딕OTF"/>
            </a:endParaRPr>
          </a:p>
        </p:txBody>
      </p:sp>
      <p:sp>
        <p:nvSpPr>
          <p:cNvPr id="22" name=""/>
          <p:cNvSpPr txBox="1"/>
          <p:nvPr/>
        </p:nvSpPr>
        <p:spPr>
          <a:xfrm>
            <a:off x="0" y="1464468"/>
            <a:ext cx="1457637" cy="5296377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2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3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4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5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6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7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8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9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10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11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12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13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14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15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16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17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18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19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20</a:t>
            </a:r>
            <a:endParaRPr lang="en-US" altLang="ko-KR">
              <a:solidFill>
                <a:srgbClr val="707462"/>
              </a:solidFill>
              <a:latin typeface="Consolas"/>
            </a:endParaRPr>
          </a:p>
        </p:txBody>
      </p:sp>
      <p:sp>
        <p:nvSpPr>
          <p:cNvPr id="23" name=""/>
          <p:cNvSpPr txBox="1"/>
          <p:nvPr/>
        </p:nvSpPr>
        <p:spPr>
          <a:xfrm>
            <a:off x="1" y="732886"/>
            <a:ext cx="1457637" cy="365346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</a:t>
            </a:r>
            <a:endParaRPr lang="en-US" altLang="ko-KR">
              <a:solidFill>
                <a:srgbClr val="707462"/>
              </a:solidFill>
              <a:latin typeface="Consolas"/>
            </a:endParaRPr>
          </a:p>
        </p:txBody>
      </p:sp>
      <p:cxnSp>
        <p:nvCxnSpPr>
          <p:cNvPr id="26" name=""/>
          <p:cNvCxnSpPr/>
          <p:nvPr/>
        </p:nvCxnSpPr>
        <p:spPr>
          <a:xfrm rot="10800000" flipV="1">
            <a:off x="198" y="0"/>
            <a:ext cx="1228682" cy="10"/>
          </a:xfrm>
          <a:prstGeom prst="line">
            <a:avLst/>
          </a:prstGeom>
          <a:ln w="57150">
            <a:solidFill>
              <a:srgbClr val="3d3d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0" y="327031"/>
            <a:ext cx="12418217" cy="162968"/>
          </a:xfrm>
          <a:prstGeom prst="rect">
            <a:avLst/>
          </a:prstGeom>
        </p:spPr>
      </p:pic>
      <p:cxnSp>
        <p:nvCxnSpPr>
          <p:cNvPr id="17" name=""/>
          <p:cNvCxnSpPr/>
          <p:nvPr/>
        </p:nvCxnSpPr>
        <p:spPr>
          <a:xfrm>
            <a:off x="0" y="309638"/>
            <a:ext cx="12181297" cy="0"/>
          </a:xfrm>
          <a:prstGeom prst="line">
            <a:avLst/>
          </a:prstGeom>
          <a:ln w="25400">
            <a:solidFill>
              <a:srgbClr val="6b5b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"/>
          <p:cNvCxnSpPr/>
          <p:nvPr/>
        </p:nvCxnSpPr>
        <p:spPr>
          <a:xfrm rot="10800000">
            <a:off x="-25882" y="-371"/>
            <a:ext cx="5609257" cy="371"/>
          </a:xfrm>
          <a:prstGeom prst="line">
            <a:avLst/>
          </a:prstGeom>
          <a:noFill/>
          <a:ln w="571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sp>
        <p:nvSpPr>
          <p:cNvPr id="48" name=""/>
          <p:cNvSpPr txBox="1"/>
          <p:nvPr/>
        </p:nvSpPr>
        <p:spPr>
          <a:xfrm>
            <a:off x="0" y="0"/>
            <a:ext cx="2618727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난이도 및 카드 랜덤 섞기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sp>
        <p:nvSpPr>
          <p:cNvPr id="54" name=""/>
          <p:cNvSpPr txBox="1"/>
          <p:nvPr/>
        </p:nvSpPr>
        <p:spPr>
          <a:xfrm>
            <a:off x="2864037" y="0"/>
            <a:ext cx="2168363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스테이지 선택 및 해금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cxnSp>
        <p:nvCxnSpPr>
          <p:cNvPr id="56" name=""/>
          <p:cNvCxnSpPr/>
          <p:nvPr/>
        </p:nvCxnSpPr>
        <p:spPr>
          <a:xfrm rot="16200000" flipH="1">
            <a:off x="2709218" y="154819"/>
            <a:ext cx="309638" cy="0"/>
          </a:xfrm>
          <a:prstGeom prst="line">
            <a:avLst/>
          </a:prstGeom>
          <a:noFill/>
          <a:ln w="317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sp>
        <p:nvSpPr>
          <p:cNvPr id="57" name=""/>
          <p:cNvSpPr txBox="1"/>
          <p:nvPr/>
        </p:nvSpPr>
        <p:spPr>
          <a:xfrm>
            <a:off x="1457638" y="1285397"/>
            <a:ext cx="8527610" cy="1179673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{</a:t>
            </a:r>
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	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·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 게임 매니저에서 작동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	</a:t>
            </a:r>
            <a:r>
              <a:rPr xmlns:mc="http://schemas.openxmlformats.org/markup-compatibility/2006" xmlns:hp="http://schemas.haansoft.com/office/presentation/8.0" kumimoji="0" lang="en-US" altLang="ko-KR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·</a:t>
            </a:r>
            <a:r>
              <a: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 </a:t>
            </a:r>
            <a:r>
              <a:rPr xmlns:mc="http://schemas.openxmlformats.org/markup-compatibility/2006" xmlns:hp="http://schemas.haansoft.com/office/presentation/8.0" kumimoji="0" lang="en-US" altLang="ko-KR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PlayerPrefs</a:t>
            </a:r>
            <a:r>
              <a: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 활용</a:t>
            </a:r>
            <a:endPara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}</a:t>
            </a:r>
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</p:txBody>
      </p:sp>
      <p:sp>
        <p:nvSpPr>
          <p:cNvPr id="58" name=""/>
          <p:cNvSpPr txBox="1"/>
          <p:nvPr/>
        </p:nvSpPr>
        <p:spPr>
          <a:xfrm>
            <a:off x="5583376" y="0"/>
            <a:ext cx="1586279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최단 기록 표시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cxnSp>
        <p:nvCxnSpPr>
          <p:cNvPr id="60" name=""/>
          <p:cNvCxnSpPr/>
          <p:nvPr/>
        </p:nvCxnSpPr>
        <p:spPr>
          <a:xfrm rot="16200000" flipH="1">
            <a:off x="5428557" y="154819"/>
            <a:ext cx="309638" cy="0"/>
          </a:xfrm>
          <a:prstGeom prst="line">
            <a:avLst/>
          </a:prstGeom>
          <a:noFill/>
          <a:ln w="317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</p:spTree>
    <p:extLst>
      <p:ext uri="{BB962C8B-B14F-4D97-AF65-F5344CB8AC3E}">
        <p14:creationId xmlns:p14="http://schemas.microsoft.com/office/powerpoint/2010/main" val="3064094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1e1e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460843" y="0"/>
            <a:ext cx="3270314" cy="327031"/>
          </a:xfrm>
          <a:prstGeom prst="rect">
            <a:avLst/>
          </a:prstGeom>
        </p:spPr>
      </p:pic>
      <p:pic>
        <p:nvPicPr>
          <p:cNvPr id="55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313061" y="0"/>
            <a:ext cx="3270314" cy="327031"/>
          </a:xfrm>
          <a:prstGeom prst="rect">
            <a:avLst/>
          </a:prstGeom>
        </p:spPr>
      </p:pic>
      <p:pic>
        <p:nvPicPr>
          <p:cNvPr id="24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-406276" y="0"/>
            <a:ext cx="3270314" cy="327031"/>
          </a:xfrm>
          <a:prstGeom prst="rect">
            <a:avLst/>
          </a:prstGeom>
        </p:spPr>
      </p:pic>
      <p:sp>
        <p:nvSpPr>
          <p:cNvPr id="5" name=""/>
          <p:cNvSpPr txBox="1"/>
          <p:nvPr/>
        </p:nvSpPr>
        <p:spPr>
          <a:xfrm>
            <a:off x="1457638" y="489999"/>
            <a:ext cx="7149524" cy="851121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 sz="5000">
                <a:solidFill>
                  <a:srgbClr val="4c80af"/>
                </a:solidFill>
                <a:latin typeface="나눔바른고딕OTF"/>
                <a:ea typeface="나눔바른고딕OTF"/>
              </a:rPr>
              <a:t>최단 기록  </a:t>
            </a:r>
            <a:r>
              <a:rPr lang="ko-KR" altLang="en-US" sz="5000">
                <a:solidFill>
                  <a:schemeClr val="lt1"/>
                </a:solidFill>
                <a:latin typeface="나눔바른고딕OTF"/>
                <a:ea typeface="나눔바른고딕OTF"/>
              </a:rPr>
              <a:t>표시</a:t>
            </a:r>
            <a:endParaRPr lang="ko-KR" altLang="en-US" sz="5000">
              <a:solidFill>
                <a:schemeClr val="lt1"/>
              </a:solidFill>
              <a:latin typeface="나눔바른고딕OTF"/>
              <a:ea typeface="나눔바른고딕OTF"/>
            </a:endParaRPr>
          </a:p>
        </p:txBody>
      </p:sp>
      <p:sp>
        <p:nvSpPr>
          <p:cNvPr id="22" name=""/>
          <p:cNvSpPr txBox="1"/>
          <p:nvPr/>
        </p:nvSpPr>
        <p:spPr>
          <a:xfrm>
            <a:off x="0" y="1464468"/>
            <a:ext cx="1457637" cy="5296377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2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3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4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5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6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7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8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9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10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11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12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13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14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15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16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17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18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19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20</a:t>
            </a:r>
            <a:endParaRPr lang="en-US" altLang="ko-KR">
              <a:solidFill>
                <a:srgbClr val="707462"/>
              </a:solidFill>
              <a:latin typeface="Consolas"/>
            </a:endParaRPr>
          </a:p>
        </p:txBody>
      </p:sp>
      <p:sp>
        <p:nvSpPr>
          <p:cNvPr id="23" name=""/>
          <p:cNvSpPr txBox="1"/>
          <p:nvPr/>
        </p:nvSpPr>
        <p:spPr>
          <a:xfrm>
            <a:off x="1" y="732886"/>
            <a:ext cx="1457637" cy="365346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</a:t>
            </a:r>
            <a:endParaRPr lang="en-US" altLang="ko-KR">
              <a:solidFill>
                <a:srgbClr val="707462"/>
              </a:solidFill>
              <a:latin typeface="Consolas"/>
            </a:endParaRPr>
          </a:p>
        </p:txBody>
      </p:sp>
      <p:cxnSp>
        <p:nvCxnSpPr>
          <p:cNvPr id="26" name=""/>
          <p:cNvCxnSpPr/>
          <p:nvPr/>
        </p:nvCxnSpPr>
        <p:spPr>
          <a:xfrm rot="10800000" flipV="1">
            <a:off x="198" y="0"/>
            <a:ext cx="1228682" cy="10"/>
          </a:xfrm>
          <a:prstGeom prst="line">
            <a:avLst/>
          </a:prstGeom>
          <a:ln w="57150">
            <a:solidFill>
              <a:srgbClr val="3d3d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0" y="327031"/>
            <a:ext cx="12418217" cy="162968"/>
          </a:xfrm>
          <a:prstGeom prst="rect">
            <a:avLst/>
          </a:prstGeom>
        </p:spPr>
      </p:pic>
      <p:cxnSp>
        <p:nvCxnSpPr>
          <p:cNvPr id="17" name=""/>
          <p:cNvCxnSpPr/>
          <p:nvPr/>
        </p:nvCxnSpPr>
        <p:spPr>
          <a:xfrm>
            <a:off x="0" y="309638"/>
            <a:ext cx="12181297" cy="0"/>
          </a:xfrm>
          <a:prstGeom prst="line">
            <a:avLst/>
          </a:prstGeom>
          <a:ln w="25400">
            <a:solidFill>
              <a:srgbClr val="6b5b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"/>
          <p:cNvCxnSpPr/>
          <p:nvPr/>
        </p:nvCxnSpPr>
        <p:spPr>
          <a:xfrm rot="10800000">
            <a:off x="-25882" y="-371"/>
            <a:ext cx="5609257" cy="371"/>
          </a:xfrm>
          <a:prstGeom prst="line">
            <a:avLst/>
          </a:prstGeom>
          <a:noFill/>
          <a:ln w="571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sp>
        <p:nvSpPr>
          <p:cNvPr id="48" name=""/>
          <p:cNvSpPr txBox="1"/>
          <p:nvPr/>
        </p:nvSpPr>
        <p:spPr>
          <a:xfrm>
            <a:off x="0" y="0"/>
            <a:ext cx="2618727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난이도 및 카드 랜덤 섞기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sp>
        <p:nvSpPr>
          <p:cNvPr id="54" name=""/>
          <p:cNvSpPr txBox="1"/>
          <p:nvPr/>
        </p:nvSpPr>
        <p:spPr>
          <a:xfrm>
            <a:off x="2864037" y="0"/>
            <a:ext cx="2168363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스테이지 선택 및 해금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cxnSp>
        <p:nvCxnSpPr>
          <p:cNvPr id="56" name=""/>
          <p:cNvCxnSpPr/>
          <p:nvPr/>
        </p:nvCxnSpPr>
        <p:spPr>
          <a:xfrm rot="16200000" flipH="1">
            <a:off x="2709218" y="154819"/>
            <a:ext cx="309638" cy="0"/>
          </a:xfrm>
          <a:prstGeom prst="line">
            <a:avLst/>
          </a:prstGeom>
          <a:noFill/>
          <a:ln w="317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sp>
        <p:nvSpPr>
          <p:cNvPr id="57" name=""/>
          <p:cNvSpPr txBox="1"/>
          <p:nvPr/>
        </p:nvSpPr>
        <p:spPr>
          <a:xfrm>
            <a:off x="1457638" y="1285397"/>
            <a:ext cx="10734362" cy="5389723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p>
            <a:pPr>
              <a:lnSpc>
                <a:spcPct val="30000"/>
              </a:lnSpc>
              <a:spcBef>
                <a:spcPts val="800"/>
              </a:spcBef>
              <a:spcAft>
                <a:spcPts val="80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en-US" altLang="ko-KR" b="0" i="0" u="none" strike="noStrike" kern="1200" cap="none" spc="0" normalizeH="0" mc:Ignorable="hp" hp:hslEmbossed="0">
              <a:solidFill>
                <a:schemeClr val="bg1"/>
              </a:solidFill>
              <a:latin typeface="Courier New"/>
              <a:ea typeface="+mn-ea"/>
              <a:cs typeface="Courier New"/>
            </a:endParaRPr>
          </a:p>
          <a:p>
            <a:pPr>
              <a:lnSpc>
                <a:spcPct val="30000"/>
              </a:lnSpc>
              <a:spcBef>
                <a:spcPts val="800"/>
              </a:spcBef>
              <a:spcAft>
                <a:spcPts val="8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private void BestTime()</a:t>
            </a: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30000"/>
              </a:lnSpc>
              <a:spcBef>
                <a:spcPts val="800"/>
              </a:spcBef>
              <a:spcAft>
                <a:spcPts val="8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{</a:t>
            </a: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30000"/>
              </a:lnSpc>
              <a:spcBef>
                <a:spcPts val="800"/>
              </a:spcBef>
              <a:spcAft>
                <a:spcPts val="8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nowTime.text = time.ToString("N2"); // </a:t>
            </a:r>
            <a:r>
              <a:rPr lang="ko-KR" altLang="en-US">
                <a:solidFill>
                  <a:schemeClr val="bg1"/>
                </a:solidFill>
                <a:latin typeface="Courier New"/>
                <a:cs typeface="Courier New"/>
              </a:rPr>
              <a:t>깨는 데 걸린 시간을 표시하고</a:t>
            </a:r>
            <a:endParaRPr lang="ko-KR" altLang="en-US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30000"/>
              </a:lnSpc>
              <a:spcBef>
                <a:spcPts val="800"/>
              </a:spcBef>
              <a:spcAft>
                <a:spcPts val="8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string key = GetKey(); // </a:t>
            </a:r>
            <a:r>
              <a:rPr lang="ko-KR" altLang="en-US">
                <a:solidFill>
                  <a:schemeClr val="bg1"/>
                </a:solidFill>
                <a:latin typeface="Courier New"/>
                <a:cs typeface="Courier New"/>
              </a:rPr>
              <a:t>현재 난이도의 최고 기록을 얻을 수 있는 키를 구하고</a:t>
            </a:r>
            <a:endParaRPr lang="ko-KR" altLang="en-US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30000"/>
              </a:lnSpc>
              <a:spcBef>
                <a:spcPts val="800"/>
              </a:spcBef>
              <a:spcAft>
                <a:spcPts val="800"/>
              </a:spcAft>
              <a:buNone/>
              <a:defRPr/>
            </a:pP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30000"/>
              </a:lnSpc>
              <a:spcBef>
                <a:spcPts val="800"/>
              </a:spcBef>
              <a:spcAft>
                <a:spcPts val="8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if (PlayerPrefs.HasKey(key)) // </a:t>
            </a:r>
            <a:r>
              <a:rPr lang="ko-KR" altLang="en-US">
                <a:solidFill>
                  <a:schemeClr val="bg1"/>
                </a:solidFill>
                <a:latin typeface="Courier New"/>
                <a:cs typeface="Courier New"/>
              </a:rPr>
              <a:t>최고 기록이 기록돼 있다면</a:t>
            </a:r>
            <a:endParaRPr lang="ko-KR" altLang="en-US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30000"/>
              </a:lnSpc>
              <a:spcBef>
                <a:spcPts val="800"/>
              </a:spcBef>
              <a:spcAft>
                <a:spcPts val="8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{</a:t>
            </a: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30000"/>
              </a:lnSpc>
              <a:spcBef>
                <a:spcPts val="800"/>
              </a:spcBef>
              <a:spcAft>
                <a:spcPts val="8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    if (PlayerPrefs.GetFloat(key) &lt; time) // </a:t>
            </a:r>
            <a:r>
              <a:rPr lang="ko-KR" altLang="en-US">
                <a:solidFill>
                  <a:schemeClr val="bg1"/>
                </a:solidFill>
                <a:latin typeface="Courier New"/>
                <a:cs typeface="Courier New"/>
              </a:rPr>
              <a:t>그 값을 구하고</a:t>
            </a: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, </a:t>
            </a:r>
            <a:r>
              <a:rPr lang="ko-KR" altLang="en-US">
                <a:solidFill>
                  <a:schemeClr val="bg1"/>
                </a:solidFill>
                <a:latin typeface="Courier New"/>
                <a:cs typeface="Courier New"/>
              </a:rPr>
              <a:t>최고 기록을 경신했다면</a:t>
            </a:r>
            <a:endParaRPr lang="ko-KR" altLang="en-US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30000"/>
              </a:lnSpc>
              <a:spcBef>
                <a:spcPts val="800"/>
              </a:spcBef>
              <a:spcAft>
                <a:spcPts val="8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    {</a:t>
            </a: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30000"/>
              </a:lnSpc>
              <a:spcBef>
                <a:spcPts val="800"/>
              </a:spcBef>
              <a:spcAft>
                <a:spcPts val="8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        PlayerPrefs.SetFloat(key, time); // </a:t>
            </a:r>
            <a:r>
              <a:rPr lang="ko-KR" altLang="en-US">
                <a:solidFill>
                  <a:schemeClr val="bg1"/>
                </a:solidFill>
                <a:latin typeface="Courier New"/>
                <a:cs typeface="Courier New"/>
              </a:rPr>
              <a:t>덮어쓰고</a:t>
            </a:r>
            <a:endParaRPr lang="ko-KR" altLang="en-US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30000"/>
              </a:lnSpc>
              <a:spcBef>
                <a:spcPts val="800"/>
              </a:spcBef>
              <a:spcAft>
                <a:spcPts val="8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        bestTime.text = time.ToString("N2"); // </a:t>
            </a:r>
            <a:r>
              <a:rPr lang="ko-KR" altLang="en-US">
                <a:solidFill>
                  <a:schemeClr val="bg1"/>
                </a:solidFill>
                <a:latin typeface="Courier New"/>
                <a:cs typeface="Courier New"/>
              </a:rPr>
              <a:t>표시한다</a:t>
            </a: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.</a:t>
            </a: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30000"/>
              </a:lnSpc>
              <a:spcBef>
                <a:spcPts val="800"/>
              </a:spcBef>
              <a:spcAft>
                <a:spcPts val="8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    }</a:t>
            </a: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30000"/>
              </a:lnSpc>
              <a:spcBef>
                <a:spcPts val="800"/>
              </a:spcBef>
              <a:spcAft>
                <a:spcPts val="8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}</a:t>
            </a: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30000"/>
              </a:lnSpc>
              <a:spcBef>
                <a:spcPts val="800"/>
              </a:spcBef>
              <a:spcAft>
                <a:spcPts val="8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else // </a:t>
            </a:r>
            <a:r>
              <a:rPr lang="ko-KR" altLang="en-US">
                <a:solidFill>
                  <a:schemeClr val="bg1"/>
                </a:solidFill>
                <a:latin typeface="Courier New"/>
                <a:cs typeface="Courier New"/>
              </a:rPr>
              <a:t>최고 기록이 기록돼 있지 않다면</a:t>
            </a:r>
            <a:endParaRPr lang="ko-KR" altLang="en-US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30000"/>
              </a:lnSpc>
              <a:spcBef>
                <a:spcPts val="800"/>
              </a:spcBef>
              <a:spcAft>
                <a:spcPts val="8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{</a:t>
            </a: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30000"/>
              </a:lnSpc>
              <a:spcBef>
                <a:spcPts val="800"/>
              </a:spcBef>
              <a:spcAft>
                <a:spcPts val="8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    PlayerPrefs.SetFloat(key, time); // </a:t>
            </a:r>
            <a:r>
              <a:rPr lang="ko-KR" altLang="en-US">
                <a:solidFill>
                  <a:schemeClr val="bg1"/>
                </a:solidFill>
                <a:latin typeface="Courier New"/>
                <a:cs typeface="Courier New"/>
              </a:rPr>
              <a:t>기록하고</a:t>
            </a:r>
            <a:endParaRPr lang="ko-KR" altLang="en-US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30000"/>
              </a:lnSpc>
              <a:spcBef>
                <a:spcPts val="800"/>
              </a:spcBef>
              <a:spcAft>
                <a:spcPts val="8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    bestTime.text = time.ToString(＂N2"); // </a:t>
            </a:r>
            <a:r>
              <a:rPr lang="ko-KR" altLang="en-US">
                <a:solidFill>
                  <a:schemeClr val="bg1"/>
                </a:solidFill>
                <a:latin typeface="Courier New"/>
                <a:cs typeface="Courier New"/>
              </a:rPr>
              <a:t>표시한다</a:t>
            </a: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.</a:t>
            </a:r>
            <a:endParaRPr lang="en-US" altLang="ko-KR">
              <a:solidFill>
                <a:schemeClr val="bg1"/>
              </a:solidFill>
              <a:latin typeface="Courier New"/>
              <a:cs typeface="Courier New"/>
            </a:endParaRPr>
          </a:p>
          <a:p>
            <a:pPr>
              <a:lnSpc>
                <a:spcPct val="30000"/>
              </a:lnSpc>
              <a:spcBef>
                <a:spcPts val="800"/>
              </a:spcBef>
              <a:spcAft>
                <a:spcPts val="8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Courier New"/>
                <a:cs typeface="Courier New"/>
              </a:rPr>
              <a:t>    }</a:t>
            </a:r>
            <a:endParaRPr lang="en-US" altLang="ko-KR" sz="1800" baseline="0">
              <a:solidFill>
                <a:schemeClr val="bg1"/>
              </a:solidFill>
              <a:latin typeface="Courier New"/>
              <a:cs typeface="Courier New"/>
            </a:endParaRPr>
          </a:p>
        </p:txBody>
      </p:sp>
      <p:sp>
        <p:nvSpPr>
          <p:cNvPr id="58" name=""/>
          <p:cNvSpPr txBox="1"/>
          <p:nvPr/>
        </p:nvSpPr>
        <p:spPr>
          <a:xfrm>
            <a:off x="5583376" y="0"/>
            <a:ext cx="1586279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최단 기록 표시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cxnSp>
        <p:nvCxnSpPr>
          <p:cNvPr id="60" name=""/>
          <p:cNvCxnSpPr/>
          <p:nvPr/>
        </p:nvCxnSpPr>
        <p:spPr>
          <a:xfrm rot="16200000" flipH="1">
            <a:off x="5428557" y="154819"/>
            <a:ext cx="309638" cy="0"/>
          </a:xfrm>
          <a:prstGeom prst="line">
            <a:avLst/>
          </a:prstGeom>
          <a:noFill/>
          <a:ln w="317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</p:spTree>
    <p:extLst>
      <p:ext uri="{BB962C8B-B14F-4D97-AF65-F5344CB8AC3E}">
        <p14:creationId xmlns:p14="http://schemas.microsoft.com/office/powerpoint/2010/main" val="42240376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1e1e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6714934" y="0"/>
            <a:ext cx="3270314" cy="327031"/>
          </a:xfrm>
          <a:prstGeom prst="rect">
            <a:avLst/>
          </a:prstGeom>
        </p:spPr>
      </p:pic>
      <p:pic>
        <p:nvPicPr>
          <p:cNvPr id="59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4460843" y="0"/>
            <a:ext cx="3270314" cy="327031"/>
          </a:xfrm>
          <a:prstGeom prst="rect">
            <a:avLst/>
          </a:prstGeom>
        </p:spPr>
      </p:pic>
      <p:pic>
        <p:nvPicPr>
          <p:cNvPr id="55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2313061" y="0"/>
            <a:ext cx="3270314" cy="327031"/>
          </a:xfrm>
          <a:prstGeom prst="rect">
            <a:avLst/>
          </a:prstGeom>
        </p:spPr>
      </p:pic>
      <p:pic>
        <p:nvPicPr>
          <p:cNvPr id="24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-406276" y="0"/>
            <a:ext cx="3270314" cy="327031"/>
          </a:xfrm>
          <a:prstGeom prst="rect">
            <a:avLst/>
          </a:prstGeom>
        </p:spPr>
      </p:pic>
      <p:sp>
        <p:nvSpPr>
          <p:cNvPr id="5" name=""/>
          <p:cNvSpPr txBox="1"/>
          <p:nvPr/>
        </p:nvSpPr>
        <p:spPr>
          <a:xfrm>
            <a:off x="1457638" y="489999"/>
            <a:ext cx="7149524" cy="851121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 sz="5000">
                <a:solidFill>
                  <a:srgbClr val="4c80af"/>
                </a:solidFill>
                <a:latin typeface="나눔바른고딕OTF"/>
                <a:ea typeface="나눔바른고딕OTF"/>
              </a:rPr>
              <a:t>카드 뒤집기 </a:t>
            </a:r>
            <a:r>
              <a:rPr lang="ko-KR" altLang="en-US" sz="5000">
                <a:solidFill>
                  <a:schemeClr val="lt1"/>
                </a:solidFill>
                <a:latin typeface="나눔바른고딕OTF"/>
                <a:ea typeface="나눔바른고딕OTF"/>
              </a:rPr>
              <a:t>연출</a:t>
            </a:r>
            <a:endParaRPr lang="ko-KR" altLang="en-US" sz="5000">
              <a:solidFill>
                <a:schemeClr val="lt1"/>
              </a:solidFill>
              <a:latin typeface="나눔바른고딕OTF"/>
              <a:ea typeface="나눔바른고딕OTF"/>
            </a:endParaRPr>
          </a:p>
        </p:txBody>
      </p:sp>
      <p:sp>
        <p:nvSpPr>
          <p:cNvPr id="22" name=""/>
          <p:cNvSpPr txBox="1"/>
          <p:nvPr/>
        </p:nvSpPr>
        <p:spPr>
          <a:xfrm>
            <a:off x="0" y="1464468"/>
            <a:ext cx="1457637" cy="5296377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2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3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4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5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6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7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8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9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10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11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12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13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14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15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16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17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18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19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20</a:t>
            </a:r>
            <a:endParaRPr lang="en-US" altLang="ko-KR">
              <a:solidFill>
                <a:srgbClr val="707462"/>
              </a:solidFill>
              <a:latin typeface="Consolas"/>
            </a:endParaRPr>
          </a:p>
        </p:txBody>
      </p:sp>
      <p:sp>
        <p:nvSpPr>
          <p:cNvPr id="23" name=""/>
          <p:cNvSpPr txBox="1"/>
          <p:nvPr/>
        </p:nvSpPr>
        <p:spPr>
          <a:xfrm>
            <a:off x="1" y="732886"/>
            <a:ext cx="1457637" cy="365346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</a:t>
            </a:r>
            <a:endParaRPr lang="en-US" altLang="ko-KR">
              <a:solidFill>
                <a:srgbClr val="707462"/>
              </a:solidFill>
              <a:latin typeface="Consolas"/>
            </a:endParaRPr>
          </a:p>
        </p:txBody>
      </p:sp>
      <p:cxnSp>
        <p:nvCxnSpPr>
          <p:cNvPr id="26" name=""/>
          <p:cNvCxnSpPr/>
          <p:nvPr/>
        </p:nvCxnSpPr>
        <p:spPr>
          <a:xfrm rot="10800000" flipV="1">
            <a:off x="198" y="0"/>
            <a:ext cx="1228682" cy="10"/>
          </a:xfrm>
          <a:prstGeom prst="line">
            <a:avLst/>
          </a:prstGeom>
          <a:ln w="57150">
            <a:solidFill>
              <a:srgbClr val="3d3d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0" y="327031"/>
            <a:ext cx="12418217" cy="162968"/>
          </a:xfrm>
          <a:prstGeom prst="rect">
            <a:avLst/>
          </a:prstGeom>
        </p:spPr>
      </p:pic>
      <p:cxnSp>
        <p:nvCxnSpPr>
          <p:cNvPr id="17" name=""/>
          <p:cNvCxnSpPr/>
          <p:nvPr/>
        </p:nvCxnSpPr>
        <p:spPr>
          <a:xfrm>
            <a:off x="0" y="309638"/>
            <a:ext cx="12181297" cy="0"/>
          </a:xfrm>
          <a:prstGeom prst="line">
            <a:avLst/>
          </a:prstGeom>
          <a:ln w="25400">
            <a:solidFill>
              <a:srgbClr val="6b5b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"/>
          <p:cNvCxnSpPr/>
          <p:nvPr/>
        </p:nvCxnSpPr>
        <p:spPr>
          <a:xfrm rot="10800000">
            <a:off x="-25882" y="-417"/>
            <a:ext cx="7757039" cy="417"/>
          </a:xfrm>
          <a:prstGeom prst="line">
            <a:avLst/>
          </a:prstGeom>
          <a:noFill/>
          <a:ln w="571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sp>
        <p:nvSpPr>
          <p:cNvPr id="48" name=""/>
          <p:cNvSpPr txBox="1"/>
          <p:nvPr/>
        </p:nvSpPr>
        <p:spPr>
          <a:xfrm>
            <a:off x="0" y="0"/>
            <a:ext cx="2618727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난이도 및 카드 랜덤 섞기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sp>
        <p:nvSpPr>
          <p:cNvPr id="54" name=""/>
          <p:cNvSpPr txBox="1"/>
          <p:nvPr/>
        </p:nvSpPr>
        <p:spPr>
          <a:xfrm>
            <a:off x="2864037" y="0"/>
            <a:ext cx="2168363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스테이지 선택 및 해금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cxnSp>
        <p:nvCxnSpPr>
          <p:cNvPr id="56" name=""/>
          <p:cNvCxnSpPr/>
          <p:nvPr/>
        </p:nvCxnSpPr>
        <p:spPr>
          <a:xfrm rot="16200000" flipH="1">
            <a:off x="2709218" y="154819"/>
            <a:ext cx="309638" cy="0"/>
          </a:xfrm>
          <a:prstGeom prst="line">
            <a:avLst/>
          </a:prstGeom>
          <a:noFill/>
          <a:ln w="317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sp>
        <p:nvSpPr>
          <p:cNvPr id="57" name=""/>
          <p:cNvSpPr txBox="1"/>
          <p:nvPr/>
        </p:nvSpPr>
        <p:spPr>
          <a:xfrm>
            <a:off x="1457638" y="1285397"/>
            <a:ext cx="8527610" cy="1179673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{</a:t>
            </a:r>
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	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·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 애니메이터 활용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	</a:t>
            </a:r>
            <a:r>
              <a:rPr xmlns:mc="http://schemas.openxmlformats.org/markup-compatibility/2006" xmlns:hp="http://schemas.haansoft.com/office/presentation/8.0" kumimoji="0" lang="en-US" altLang="ko-KR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·</a:t>
            </a:r>
            <a:r>
              <a: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 </a:t>
            </a:r>
            <a:r>
              <a:rPr xmlns:mc="http://schemas.openxmlformats.org/markup-compatibility/2006" xmlns:hp="http://schemas.haansoft.com/office/presentation/8.0" kumimoji="0" lang="en-US" altLang="ko-KR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isOpen</a:t>
            </a:r>
            <a:r>
              <a: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이라는 </a:t>
            </a:r>
            <a:r>
              <a:rPr xmlns:mc="http://schemas.openxmlformats.org/markup-compatibility/2006" xmlns:hp="http://schemas.haansoft.com/office/presentation/8.0" kumimoji="0" lang="en-US" altLang="ko-KR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bool</a:t>
            </a:r>
            <a:r>
              <a: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 조건값에 따라 </a:t>
            </a:r>
            <a:r>
              <a:rPr xmlns:mc="http://schemas.openxmlformats.org/markup-compatibility/2006" xmlns:hp="http://schemas.haansoft.com/office/presentation/8.0" kumimoji="0" lang="en-US" altLang="ko-KR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transition</a:t>
            </a:r>
            <a:endParaRPr xmlns:mc="http://schemas.openxmlformats.org/markup-compatibility/2006" xmlns:hp="http://schemas.haansoft.com/office/presentation/8.0" kumimoji="0" lang="en-US" altLang="ko-KR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}</a:t>
            </a:r>
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</p:txBody>
      </p:sp>
      <p:sp>
        <p:nvSpPr>
          <p:cNvPr id="58" name=""/>
          <p:cNvSpPr txBox="1"/>
          <p:nvPr/>
        </p:nvSpPr>
        <p:spPr>
          <a:xfrm>
            <a:off x="5583376" y="0"/>
            <a:ext cx="1586279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최단 기록 표시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cxnSp>
        <p:nvCxnSpPr>
          <p:cNvPr id="60" name=""/>
          <p:cNvCxnSpPr/>
          <p:nvPr/>
        </p:nvCxnSpPr>
        <p:spPr>
          <a:xfrm rot="16200000" flipH="1">
            <a:off x="5428557" y="154819"/>
            <a:ext cx="309638" cy="0"/>
          </a:xfrm>
          <a:prstGeom prst="line">
            <a:avLst/>
          </a:prstGeom>
          <a:noFill/>
          <a:ln w="317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sp>
        <p:nvSpPr>
          <p:cNvPr id="61" name=""/>
          <p:cNvSpPr txBox="1"/>
          <p:nvPr/>
        </p:nvSpPr>
        <p:spPr>
          <a:xfrm>
            <a:off x="7731156" y="0"/>
            <a:ext cx="1787364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카드 뒤집기 연출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cxnSp>
        <p:nvCxnSpPr>
          <p:cNvPr id="63" name=""/>
          <p:cNvCxnSpPr/>
          <p:nvPr/>
        </p:nvCxnSpPr>
        <p:spPr>
          <a:xfrm rot="16200000" flipH="1">
            <a:off x="7576338" y="154819"/>
            <a:ext cx="309638" cy="0"/>
          </a:xfrm>
          <a:prstGeom prst="line">
            <a:avLst/>
          </a:prstGeom>
          <a:noFill/>
          <a:ln w="317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pic>
        <p:nvPicPr>
          <p:cNvPr id="64" name="내용 개체 틀 4"/>
          <p:cNvPicPr>
            <a:picLocks noGrp="1" noChangeAspect="1"/>
          </p:cNvPicPr>
          <p:nvPr/>
        </p:nvPicPr>
        <p:blipFill rotWithShape="1">
          <a:blip r:embed="rId7"/>
          <a:stretch>
            <a:fillRect/>
          </a:stretch>
        </p:blipFill>
        <p:spPr>
          <a:xfrm>
            <a:off x="1457638" y="2465069"/>
            <a:ext cx="8551752" cy="3854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7691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1e1e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5914993" y="0"/>
            <a:ext cx="3270314" cy="327031"/>
          </a:xfrm>
          <a:prstGeom prst="rect">
            <a:avLst/>
          </a:prstGeom>
        </p:spPr>
      </p:pic>
      <p:pic>
        <p:nvPicPr>
          <p:cNvPr id="59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4460843" y="0"/>
            <a:ext cx="3270314" cy="327031"/>
          </a:xfrm>
          <a:prstGeom prst="rect">
            <a:avLst/>
          </a:prstGeom>
        </p:spPr>
      </p:pic>
      <p:pic>
        <p:nvPicPr>
          <p:cNvPr id="55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2313061" y="0"/>
            <a:ext cx="3270314" cy="327031"/>
          </a:xfrm>
          <a:prstGeom prst="rect">
            <a:avLst/>
          </a:prstGeom>
        </p:spPr>
      </p:pic>
      <p:pic>
        <p:nvPicPr>
          <p:cNvPr id="24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-406276" y="0"/>
            <a:ext cx="3270314" cy="327031"/>
          </a:xfrm>
          <a:prstGeom prst="rect">
            <a:avLst/>
          </a:prstGeom>
        </p:spPr>
      </p:pic>
      <p:sp>
        <p:nvSpPr>
          <p:cNvPr id="5" name=""/>
          <p:cNvSpPr txBox="1"/>
          <p:nvPr/>
        </p:nvSpPr>
        <p:spPr>
          <a:xfrm>
            <a:off x="1457638" y="489999"/>
            <a:ext cx="7149524" cy="851121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 sz="5000">
                <a:solidFill>
                  <a:srgbClr val="4c80af"/>
                </a:solidFill>
                <a:latin typeface="나눔바른고딕OTF"/>
                <a:ea typeface="나눔바른고딕OTF"/>
              </a:rPr>
              <a:t>느낀 </a:t>
            </a:r>
            <a:r>
              <a:rPr lang="ko-KR" altLang="en-US" sz="5000">
                <a:solidFill>
                  <a:schemeClr val="lt1"/>
                </a:solidFill>
                <a:latin typeface="나눔바른고딕OTF"/>
                <a:ea typeface="나눔바른고딕OTF"/>
              </a:rPr>
              <a:t>점</a:t>
            </a:r>
            <a:endParaRPr lang="ko-KR" altLang="en-US" sz="5000">
              <a:solidFill>
                <a:schemeClr val="lt1"/>
              </a:solidFill>
              <a:latin typeface="나눔바른고딕OTF"/>
              <a:ea typeface="나눔바른고딕OTF"/>
            </a:endParaRPr>
          </a:p>
        </p:txBody>
      </p:sp>
      <p:sp>
        <p:nvSpPr>
          <p:cNvPr id="22" name=""/>
          <p:cNvSpPr txBox="1"/>
          <p:nvPr/>
        </p:nvSpPr>
        <p:spPr>
          <a:xfrm>
            <a:off x="0" y="1464468"/>
            <a:ext cx="1457637" cy="5296377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2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3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4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5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6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7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8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9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10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11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12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13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14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15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16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17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18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19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20</a:t>
            </a:r>
            <a:endParaRPr lang="en-US" altLang="ko-KR">
              <a:solidFill>
                <a:srgbClr val="707462"/>
              </a:solidFill>
              <a:latin typeface="Consolas"/>
            </a:endParaRPr>
          </a:p>
        </p:txBody>
      </p:sp>
      <p:sp>
        <p:nvSpPr>
          <p:cNvPr id="23" name=""/>
          <p:cNvSpPr txBox="1"/>
          <p:nvPr/>
        </p:nvSpPr>
        <p:spPr>
          <a:xfrm>
            <a:off x="1" y="732886"/>
            <a:ext cx="1457637" cy="365346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</a:t>
            </a:r>
            <a:endParaRPr lang="en-US" altLang="ko-KR">
              <a:solidFill>
                <a:srgbClr val="707462"/>
              </a:solidFill>
              <a:latin typeface="Consolas"/>
            </a:endParaRPr>
          </a:p>
        </p:txBody>
      </p:sp>
      <p:cxnSp>
        <p:nvCxnSpPr>
          <p:cNvPr id="26" name=""/>
          <p:cNvCxnSpPr/>
          <p:nvPr/>
        </p:nvCxnSpPr>
        <p:spPr>
          <a:xfrm rot="10800000" flipV="1">
            <a:off x="198" y="0"/>
            <a:ext cx="1228682" cy="10"/>
          </a:xfrm>
          <a:prstGeom prst="line">
            <a:avLst/>
          </a:prstGeom>
          <a:ln w="57150">
            <a:solidFill>
              <a:srgbClr val="3d3d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0" y="327031"/>
            <a:ext cx="12418217" cy="162968"/>
          </a:xfrm>
          <a:prstGeom prst="rect">
            <a:avLst/>
          </a:prstGeom>
        </p:spPr>
      </p:pic>
      <p:cxnSp>
        <p:nvCxnSpPr>
          <p:cNvPr id="17" name=""/>
          <p:cNvCxnSpPr/>
          <p:nvPr/>
        </p:nvCxnSpPr>
        <p:spPr>
          <a:xfrm>
            <a:off x="0" y="309638"/>
            <a:ext cx="12181297" cy="0"/>
          </a:xfrm>
          <a:prstGeom prst="line">
            <a:avLst/>
          </a:prstGeom>
          <a:ln w="25400">
            <a:solidFill>
              <a:srgbClr val="6b5b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"/>
          <p:cNvCxnSpPr/>
          <p:nvPr/>
        </p:nvCxnSpPr>
        <p:spPr>
          <a:xfrm rot="10800000">
            <a:off x="-25882" y="-413"/>
            <a:ext cx="7757039" cy="413"/>
          </a:xfrm>
          <a:prstGeom prst="line">
            <a:avLst/>
          </a:prstGeom>
          <a:noFill/>
          <a:ln w="571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sp>
        <p:nvSpPr>
          <p:cNvPr id="48" name=""/>
          <p:cNvSpPr txBox="1"/>
          <p:nvPr/>
        </p:nvSpPr>
        <p:spPr>
          <a:xfrm>
            <a:off x="0" y="0"/>
            <a:ext cx="2618727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난이도 및 카드 랜덤 섞기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sp>
        <p:nvSpPr>
          <p:cNvPr id="54" name=""/>
          <p:cNvSpPr txBox="1"/>
          <p:nvPr/>
        </p:nvSpPr>
        <p:spPr>
          <a:xfrm>
            <a:off x="2864037" y="0"/>
            <a:ext cx="2168363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스테이지 선택 및 해금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cxnSp>
        <p:nvCxnSpPr>
          <p:cNvPr id="56" name=""/>
          <p:cNvCxnSpPr/>
          <p:nvPr/>
        </p:nvCxnSpPr>
        <p:spPr>
          <a:xfrm rot="16200000" flipH="1">
            <a:off x="2709218" y="154819"/>
            <a:ext cx="309638" cy="0"/>
          </a:xfrm>
          <a:prstGeom prst="line">
            <a:avLst/>
          </a:prstGeom>
          <a:noFill/>
          <a:ln w="317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sp>
        <p:nvSpPr>
          <p:cNvPr id="57" name=""/>
          <p:cNvSpPr txBox="1"/>
          <p:nvPr/>
        </p:nvSpPr>
        <p:spPr>
          <a:xfrm>
            <a:off x="1457638" y="1285396"/>
            <a:ext cx="10734362" cy="5570698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{</a:t>
            </a:r>
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	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·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 객체 지향 프로그래밍이라는게 쉽지 않음을 느꼈다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.</a:t>
            </a:r>
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	</a:t>
            </a:r>
            <a:r>
              <a:rPr xmlns:mc="http://schemas.openxmlformats.org/markup-compatibility/2006" xmlns:hp="http://schemas.haansoft.com/office/presentation/8.0" kumimoji="0" lang="en-US" altLang="ko-KR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·</a:t>
            </a:r>
            <a:r>
              <a: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 깃허브를 쓰면서 소통의 중요성을 깨닳았고</a:t>
            </a:r>
            <a:r>
              <a:rPr xmlns:mc="http://schemas.openxmlformats.org/markup-compatibility/2006" xmlns:hp="http://schemas.haansoft.com/office/presentation/8.0" kumimoji="0" lang="en-US" altLang="ko-KR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,</a:t>
            </a:r>
            <a:r>
              <a: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 역할 분배가 잘 되어야 프로젝트 진행이 수월하겠다고 느꼈다</a:t>
            </a:r>
            <a:r>
              <a:rPr xmlns:mc="http://schemas.openxmlformats.org/markup-compatibility/2006" xmlns:hp="http://schemas.haansoft.com/office/presentation/8.0" kumimoji="0" lang="en-US" altLang="ko-KR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.</a:t>
            </a:r>
            <a:endParaRPr xmlns:mc="http://schemas.openxmlformats.org/markup-compatibility/2006" xmlns:hp="http://schemas.haansoft.com/office/presentation/8.0" kumimoji="0" lang="en-US" altLang="ko-KR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en-US" altLang="ko-KR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	</a:t>
            </a:r>
            <a:r>
              <a:rPr xmlns:mc="http://schemas.openxmlformats.org/markup-compatibility/2006" xmlns:hp="http://schemas.haansoft.com/office/presentation/8.0" kumimoji="0" lang="en-US" altLang="ko-KR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·</a:t>
            </a:r>
            <a:r>
              <a: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 혼자 작업할때보다 디버그를 더 자주하게 되고 가독성을 높이려고 노력했던 것 같다</a:t>
            </a:r>
            <a:r>
              <a:rPr xmlns:mc="http://schemas.openxmlformats.org/markup-compatibility/2006" xmlns:hp="http://schemas.haansoft.com/office/presentation/8.0" kumimoji="0" lang="en-US" altLang="ko-KR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.</a:t>
            </a:r>
            <a:endParaRPr xmlns:mc="http://schemas.openxmlformats.org/markup-compatibility/2006" xmlns:hp="http://schemas.haansoft.com/office/presentation/8.0" kumimoji="0" lang="en-US" altLang="ko-KR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en-US" altLang="ko-KR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	</a:t>
            </a:r>
            <a:r>
              <a:rPr xmlns:mc="http://schemas.openxmlformats.org/markup-compatibility/2006" xmlns:hp="http://schemas.haansoft.com/office/presentation/8.0" kumimoji="0" lang="en-US" altLang="ko-KR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·</a:t>
            </a:r>
            <a:r>
              <a: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 내가 몰랐던 알고리즘 및 팀원들의 코드를 보면서 새로운 것을 배울 수 있었다</a:t>
            </a:r>
            <a:r>
              <a:rPr xmlns:mc="http://schemas.openxmlformats.org/markup-compatibility/2006" xmlns:hp="http://schemas.haansoft.com/office/presentation/8.0" kumimoji="0" lang="en-US" altLang="ko-KR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.</a:t>
            </a:r>
            <a:endParaRPr xmlns:mc="http://schemas.openxmlformats.org/markup-compatibility/2006" xmlns:hp="http://schemas.haansoft.com/office/presentation/8.0" kumimoji="0" lang="en-US" altLang="ko-KR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en-US" altLang="ko-KR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	</a:t>
            </a:r>
            <a:r>
              <a:rPr xmlns:mc="http://schemas.openxmlformats.org/markup-compatibility/2006" xmlns:hp="http://schemas.haansoft.com/office/presentation/8.0" kumimoji="0" lang="en-US" altLang="ko-KR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·</a:t>
            </a:r>
            <a:r>
              <a: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 프로젝트를 진행하며 해결하는 경험이 좋았다</a:t>
            </a:r>
            <a:r>
              <a:rPr xmlns:mc="http://schemas.openxmlformats.org/markup-compatibility/2006" xmlns:hp="http://schemas.haansoft.com/office/presentation/8.0" kumimoji="0" lang="en-US" altLang="ko-KR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.</a:t>
            </a:r>
            <a:r>
              <a: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 강의를 따라가는 것보다 개선방안 같은 고민하는 과정이 필	   요했다</a:t>
            </a:r>
            <a:r>
              <a:rPr xmlns:mc="http://schemas.openxmlformats.org/markup-compatibility/2006" xmlns:hp="http://schemas.haansoft.com/office/presentation/8.0" kumimoji="0" lang="en-US" altLang="ko-KR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.</a:t>
            </a:r>
            <a:endParaRPr xmlns:mc="http://schemas.openxmlformats.org/markup-compatibility/2006" xmlns:hp="http://schemas.haansoft.com/office/presentation/8.0" kumimoji="0" lang="en-US" altLang="ko-KR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en-US" altLang="ko-KR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	</a:t>
            </a:r>
            <a:r>
              <a:rPr xmlns:mc="http://schemas.openxmlformats.org/markup-compatibility/2006" xmlns:hp="http://schemas.haansoft.com/office/presentation/8.0" kumimoji="0" lang="en-US" altLang="ko-KR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·</a:t>
            </a:r>
            <a:r>
              <a: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 피곤해서 소통을 잘 못하고 할 일만 했다</a:t>
            </a:r>
            <a:r>
              <a:rPr xmlns:mc="http://schemas.openxmlformats.org/markup-compatibility/2006" xmlns:hp="http://schemas.haansoft.com/office/presentation/8.0" kumimoji="0" lang="en-US" altLang="ko-KR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.</a:t>
            </a:r>
            <a:r>
              <a: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 하루에 </a:t>
            </a:r>
            <a:r>
              <a:rPr xmlns:mc="http://schemas.openxmlformats.org/markup-compatibility/2006" xmlns:hp="http://schemas.haansoft.com/office/presentation/8.0" kumimoji="0" lang="en-US" altLang="ko-KR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12</a:t>
            </a:r>
            <a:r>
              <a: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시간 과정을 진행면서 체력의 필요성을 느꼈다</a:t>
            </a:r>
            <a:r>
              <a:rPr xmlns:mc="http://schemas.openxmlformats.org/markup-compatibility/2006" xmlns:hp="http://schemas.haansoft.com/office/presentation/8.0" kumimoji="0" lang="en-US" altLang="ko-KR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.</a:t>
            </a:r>
            <a:r>
              <a: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 말로 설	  명하는 법이 어려워 최대한 글로 잘 풀어야겠다</a:t>
            </a:r>
            <a:r>
              <a:rPr xmlns:mc="http://schemas.openxmlformats.org/markup-compatibility/2006" xmlns:hp="http://schemas.haansoft.com/office/presentation/8.0" kumimoji="0" lang="en-US" altLang="ko-KR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.</a:t>
            </a:r>
            <a:endParaRPr xmlns:mc="http://schemas.openxmlformats.org/markup-compatibility/2006" xmlns:hp="http://schemas.haansoft.com/office/presentation/8.0" kumimoji="0" lang="en-US" altLang="ko-KR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en-US" altLang="ko-KR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	</a:t>
            </a:r>
            <a:r>
              <a:rPr xmlns:mc="http://schemas.openxmlformats.org/markup-compatibility/2006" xmlns:hp="http://schemas.haansoft.com/office/presentation/8.0" kumimoji="0" lang="en-US" altLang="ko-KR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·</a:t>
            </a:r>
            <a:r>
              <a: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 조원들이 각자 구현한 결과를 보면서 내가 구상한 것보다 나은 방식과 가독성의 이점 등 배울 점들이 있었다</a:t>
            </a:r>
            <a:r>
              <a:rPr xmlns:mc="http://schemas.openxmlformats.org/markup-compatibility/2006" xmlns:hp="http://schemas.haansoft.com/office/presentation/8.0" kumimoji="0" lang="en-US" altLang="ko-KR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.</a:t>
            </a:r>
            <a:endParaRPr xmlns:mc="http://schemas.openxmlformats.org/markup-compatibility/2006" xmlns:hp="http://schemas.haansoft.com/office/presentation/8.0" kumimoji="0" lang="en-US" altLang="ko-KR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en-US" altLang="ko-KR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	</a:t>
            </a:r>
            <a:r>
              <a:rPr xmlns:mc="http://schemas.openxmlformats.org/markup-compatibility/2006" xmlns:hp="http://schemas.haansoft.com/office/presentation/8.0" kumimoji="0" lang="en-US" altLang="ko-KR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·</a:t>
            </a:r>
            <a:r>
              <a: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 개인적인 욕심으로 애니메이션 퀄리티를 올리는데 시간을 많이 소모했다</a:t>
            </a:r>
            <a:r>
              <a:rPr xmlns:mc="http://schemas.openxmlformats.org/markup-compatibility/2006" xmlns:hp="http://schemas.haansoft.com/office/presentation/8.0" kumimoji="0" lang="en-US" altLang="ko-KR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.</a:t>
            </a:r>
            <a:r>
              <a: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 결국 수정한 애니메이션을 구현	  하지 못해 유니티에 대한 이해도가 높았으면 하는 아쉬움이 남았다</a:t>
            </a:r>
            <a:r>
              <a:rPr xmlns:mc="http://schemas.openxmlformats.org/markup-compatibility/2006" xmlns:hp="http://schemas.haansoft.com/office/presentation/8.0" kumimoji="0" lang="en-US" altLang="ko-KR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.</a:t>
            </a:r>
            <a:endParaRPr xmlns:mc="http://schemas.openxmlformats.org/markup-compatibility/2006" xmlns:hp="http://schemas.haansoft.com/office/presentation/8.0" kumimoji="0" lang="en-US" altLang="ko-KR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}</a:t>
            </a:r>
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</p:txBody>
      </p:sp>
      <p:sp>
        <p:nvSpPr>
          <p:cNvPr id="58" name=""/>
          <p:cNvSpPr txBox="1"/>
          <p:nvPr/>
        </p:nvSpPr>
        <p:spPr>
          <a:xfrm>
            <a:off x="5583376" y="0"/>
            <a:ext cx="1586279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최단 기록 표시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cxnSp>
        <p:nvCxnSpPr>
          <p:cNvPr id="60" name=""/>
          <p:cNvCxnSpPr/>
          <p:nvPr/>
        </p:nvCxnSpPr>
        <p:spPr>
          <a:xfrm rot="16200000" flipH="1">
            <a:off x="5428557" y="154819"/>
            <a:ext cx="309638" cy="0"/>
          </a:xfrm>
          <a:prstGeom prst="line">
            <a:avLst/>
          </a:prstGeom>
          <a:noFill/>
          <a:ln w="317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sp>
        <p:nvSpPr>
          <p:cNvPr id="61" name=""/>
          <p:cNvSpPr txBox="1"/>
          <p:nvPr/>
        </p:nvSpPr>
        <p:spPr>
          <a:xfrm>
            <a:off x="7731157" y="0"/>
            <a:ext cx="876005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느낀 점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cxnSp>
        <p:nvCxnSpPr>
          <p:cNvPr id="63" name=""/>
          <p:cNvCxnSpPr/>
          <p:nvPr/>
        </p:nvCxnSpPr>
        <p:spPr>
          <a:xfrm rot="16200000" flipH="1">
            <a:off x="7576338" y="154819"/>
            <a:ext cx="309638" cy="0"/>
          </a:xfrm>
          <a:prstGeom prst="line">
            <a:avLst/>
          </a:prstGeom>
          <a:noFill/>
          <a:ln w="317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</p:spTree>
    <p:extLst>
      <p:ext uri="{BB962C8B-B14F-4D97-AF65-F5344CB8AC3E}">
        <p14:creationId xmlns:p14="http://schemas.microsoft.com/office/powerpoint/2010/main" val="22051233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1e1e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7323666" y="0"/>
            <a:ext cx="3270314" cy="327031"/>
          </a:xfrm>
          <a:prstGeom prst="rect">
            <a:avLst/>
          </a:prstGeom>
        </p:spPr>
      </p:pic>
      <p:pic>
        <p:nvPicPr>
          <p:cNvPr id="62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914993" y="0"/>
            <a:ext cx="3270314" cy="327031"/>
          </a:xfrm>
          <a:prstGeom prst="rect">
            <a:avLst/>
          </a:prstGeom>
        </p:spPr>
      </p:pic>
      <p:pic>
        <p:nvPicPr>
          <p:cNvPr id="59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460843" y="0"/>
            <a:ext cx="3270314" cy="327031"/>
          </a:xfrm>
          <a:prstGeom prst="rect">
            <a:avLst/>
          </a:prstGeom>
        </p:spPr>
      </p:pic>
      <p:pic>
        <p:nvPicPr>
          <p:cNvPr id="55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2313061" y="0"/>
            <a:ext cx="3270314" cy="327031"/>
          </a:xfrm>
          <a:prstGeom prst="rect">
            <a:avLst/>
          </a:prstGeom>
        </p:spPr>
      </p:pic>
      <p:pic>
        <p:nvPicPr>
          <p:cNvPr id="24" name="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-406276" y="0"/>
            <a:ext cx="3270314" cy="327031"/>
          </a:xfrm>
          <a:prstGeom prst="rect">
            <a:avLst/>
          </a:prstGeom>
        </p:spPr>
      </p:pic>
      <p:sp>
        <p:nvSpPr>
          <p:cNvPr id="5" name=""/>
          <p:cNvSpPr txBox="1"/>
          <p:nvPr/>
        </p:nvSpPr>
        <p:spPr>
          <a:xfrm>
            <a:off x="1457638" y="489999"/>
            <a:ext cx="7149524" cy="851121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 sz="5000">
                <a:solidFill>
                  <a:srgbClr val="4c80af"/>
                </a:solidFill>
                <a:latin typeface="나눔바른고딕OTF"/>
                <a:ea typeface="나눔바른고딕OTF"/>
              </a:rPr>
              <a:t>느낀 </a:t>
            </a:r>
            <a:r>
              <a:rPr lang="ko-KR" altLang="en-US" sz="5000">
                <a:solidFill>
                  <a:schemeClr val="lt1"/>
                </a:solidFill>
                <a:latin typeface="나눔바른고딕OTF"/>
                <a:ea typeface="나눔바른고딕OTF"/>
              </a:rPr>
              <a:t>점</a:t>
            </a:r>
            <a:endParaRPr lang="ko-KR" altLang="en-US" sz="5000">
              <a:solidFill>
                <a:schemeClr val="lt1"/>
              </a:solidFill>
              <a:latin typeface="나눔바른고딕OTF"/>
              <a:ea typeface="나눔바른고딕OTF"/>
            </a:endParaRPr>
          </a:p>
        </p:txBody>
      </p:sp>
      <p:sp>
        <p:nvSpPr>
          <p:cNvPr id="22" name=""/>
          <p:cNvSpPr txBox="1"/>
          <p:nvPr/>
        </p:nvSpPr>
        <p:spPr>
          <a:xfrm>
            <a:off x="0" y="1464468"/>
            <a:ext cx="1457637" cy="5296377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2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3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4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5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6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7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8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9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10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11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12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13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14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15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16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17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18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19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20</a:t>
            </a:r>
            <a:endParaRPr lang="en-US" altLang="ko-KR">
              <a:solidFill>
                <a:srgbClr val="707462"/>
              </a:solidFill>
              <a:latin typeface="Consolas"/>
            </a:endParaRPr>
          </a:p>
        </p:txBody>
      </p:sp>
      <p:sp>
        <p:nvSpPr>
          <p:cNvPr id="23" name=""/>
          <p:cNvSpPr txBox="1"/>
          <p:nvPr/>
        </p:nvSpPr>
        <p:spPr>
          <a:xfrm>
            <a:off x="1" y="732886"/>
            <a:ext cx="1457637" cy="365346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</a:t>
            </a:r>
            <a:endParaRPr lang="en-US" altLang="ko-KR">
              <a:solidFill>
                <a:srgbClr val="707462"/>
              </a:solidFill>
              <a:latin typeface="Consolas"/>
            </a:endParaRPr>
          </a:p>
        </p:txBody>
      </p:sp>
      <p:cxnSp>
        <p:nvCxnSpPr>
          <p:cNvPr id="26" name=""/>
          <p:cNvCxnSpPr/>
          <p:nvPr/>
        </p:nvCxnSpPr>
        <p:spPr>
          <a:xfrm rot="10800000" flipV="1">
            <a:off x="198" y="0"/>
            <a:ext cx="1228682" cy="10"/>
          </a:xfrm>
          <a:prstGeom prst="line">
            <a:avLst/>
          </a:prstGeom>
          <a:ln w="57150">
            <a:solidFill>
              <a:srgbClr val="3d3d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"/>
          <p:cNvPicPr>
            <a:picLocks noChangeAspect="1"/>
          </p:cNvPicPr>
          <p:nvPr/>
        </p:nvPicPr>
        <p:blipFill rotWithShape="1">
          <a:blip r:embed="rId7"/>
          <a:stretch>
            <a:fillRect/>
          </a:stretch>
        </p:blipFill>
        <p:spPr>
          <a:xfrm>
            <a:off x="0" y="327031"/>
            <a:ext cx="12418217" cy="162968"/>
          </a:xfrm>
          <a:prstGeom prst="rect">
            <a:avLst/>
          </a:prstGeom>
        </p:spPr>
      </p:pic>
      <p:cxnSp>
        <p:nvCxnSpPr>
          <p:cNvPr id="17" name=""/>
          <p:cNvCxnSpPr/>
          <p:nvPr/>
        </p:nvCxnSpPr>
        <p:spPr>
          <a:xfrm>
            <a:off x="0" y="309638"/>
            <a:ext cx="12181297" cy="0"/>
          </a:xfrm>
          <a:prstGeom prst="line">
            <a:avLst/>
          </a:prstGeom>
          <a:ln w="25400">
            <a:solidFill>
              <a:srgbClr val="6b5b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"/>
          <p:cNvCxnSpPr/>
          <p:nvPr/>
        </p:nvCxnSpPr>
        <p:spPr>
          <a:xfrm rot="10800000">
            <a:off x="-25882" y="-452"/>
            <a:ext cx="9211188" cy="452"/>
          </a:xfrm>
          <a:prstGeom prst="line">
            <a:avLst/>
          </a:prstGeom>
          <a:noFill/>
          <a:ln w="571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sp>
        <p:nvSpPr>
          <p:cNvPr id="48" name=""/>
          <p:cNvSpPr txBox="1"/>
          <p:nvPr/>
        </p:nvSpPr>
        <p:spPr>
          <a:xfrm>
            <a:off x="0" y="0"/>
            <a:ext cx="2618727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난이도 및 카드 랜덤 섞기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sp>
        <p:nvSpPr>
          <p:cNvPr id="54" name=""/>
          <p:cNvSpPr txBox="1"/>
          <p:nvPr/>
        </p:nvSpPr>
        <p:spPr>
          <a:xfrm>
            <a:off x="2864037" y="0"/>
            <a:ext cx="2168363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스테이지 선택 및 해금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cxnSp>
        <p:nvCxnSpPr>
          <p:cNvPr id="56" name=""/>
          <p:cNvCxnSpPr/>
          <p:nvPr/>
        </p:nvCxnSpPr>
        <p:spPr>
          <a:xfrm rot="16200000" flipH="1">
            <a:off x="2709218" y="154819"/>
            <a:ext cx="309638" cy="0"/>
          </a:xfrm>
          <a:prstGeom prst="line">
            <a:avLst/>
          </a:prstGeom>
          <a:noFill/>
          <a:ln w="317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sp>
        <p:nvSpPr>
          <p:cNvPr id="57" name=""/>
          <p:cNvSpPr txBox="1"/>
          <p:nvPr/>
        </p:nvSpPr>
        <p:spPr>
          <a:xfrm>
            <a:off x="1457638" y="1285396"/>
            <a:ext cx="10734362" cy="1455899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{</a:t>
            </a:r>
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	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·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 객체지향을 위반한 것 같은 부분이 있었다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.</a:t>
            </a:r>
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	</a:t>
            </a:r>
            <a:r>
              <a:rPr xmlns:mc="http://schemas.openxmlformats.org/markup-compatibility/2006" xmlns:hp="http://schemas.haansoft.com/office/presentation/8.0" kumimoji="0" lang="en-US" altLang="ko-KR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·</a:t>
            </a:r>
            <a:r>
              <a: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 이런 문제는 이벤트를 통해 해결할 수 있을 것이다</a:t>
            </a:r>
            <a:r>
              <a:rPr xmlns:mc="http://schemas.openxmlformats.org/markup-compatibility/2006" xmlns:hp="http://schemas.haansoft.com/office/presentation/8.0" kumimoji="0" lang="en-US" altLang="ko-KR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.</a:t>
            </a:r>
            <a:endParaRPr xmlns:mc="http://schemas.openxmlformats.org/markup-compatibility/2006" xmlns:hp="http://schemas.haansoft.com/office/presentation/8.0" kumimoji="0" lang="en-US" altLang="ko-KR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	</a:t>
            </a:r>
            <a:r>
              <a:rPr xmlns:mc="http://schemas.openxmlformats.org/markup-compatibility/2006" xmlns:hp="http://schemas.haansoft.com/office/presentation/8.0" kumimoji="0" lang="en-US" altLang="ko-KR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·</a:t>
            </a:r>
            <a:r>
              <a: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 </a:t>
            </a:r>
            <a:r>
              <a:rPr xmlns:mc="http://schemas.openxmlformats.org/markup-compatibility/2006" xmlns:hp="http://schemas.haansoft.com/office/presentation/8.0" kumimoji="0" lang="en-US" altLang="ko-KR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Invoke</a:t>
            </a:r>
            <a:r>
              <a: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는 지양되는 편으로 코루틴을 더 적극적으로 활용해야 한다</a:t>
            </a:r>
            <a:r>
              <a:rPr xmlns:mc="http://schemas.openxmlformats.org/markup-compatibility/2006" xmlns:hp="http://schemas.haansoft.com/office/presentation/8.0" kumimoji="0" lang="en-US" altLang="ko-KR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.</a:t>
            </a:r>
            <a:endParaRPr xmlns:mc="http://schemas.openxmlformats.org/markup-compatibility/2006" xmlns:hp="http://schemas.haansoft.com/office/presentation/8.0" kumimoji="0" lang="en-US" altLang="ko-KR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}</a:t>
            </a:r>
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</p:txBody>
      </p:sp>
      <p:sp>
        <p:nvSpPr>
          <p:cNvPr id="58" name=""/>
          <p:cNvSpPr txBox="1"/>
          <p:nvPr/>
        </p:nvSpPr>
        <p:spPr>
          <a:xfrm>
            <a:off x="5583376" y="0"/>
            <a:ext cx="1586279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최단 기록 표시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cxnSp>
        <p:nvCxnSpPr>
          <p:cNvPr id="60" name=""/>
          <p:cNvCxnSpPr/>
          <p:nvPr/>
        </p:nvCxnSpPr>
        <p:spPr>
          <a:xfrm rot="16200000" flipH="1">
            <a:off x="5428557" y="154819"/>
            <a:ext cx="309638" cy="0"/>
          </a:xfrm>
          <a:prstGeom prst="line">
            <a:avLst/>
          </a:prstGeom>
          <a:noFill/>
          <a:ln w="317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sp>
        <p:nvSpPr>
          <p:cNvPr id="61" name=""/>
          <p:cNvSpPr txBox="1"/>
          <p:nvPr/>
        </p:nvSpPr>
        <p:spPr>
          <a:xfrm>
            <a:off x="7731157" y="0"/>
            <a:ext cx="876005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느낀 점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cxnSp>
        <p:nvCxnSpPr>
          <p:cNvPr id="63" name=""/>
          <p:cNvCxnSpPr/>
          <p:nvPr/>
        </p:nvCxnSpPr>
        <p:spPr>
          <a:xfrm rot="16200000" flipH="1">
            <a:off x="7576338" y="154819"/>
            <a:ext cx="309638" cy="0"/>
          </a:xfrm>
          <a:prstGeom prst="line">
            <a:avLst/>
          </a:prstGeom>
          <a:noFill/>
          <a:ln w="317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sp>
        <p:nvSpPr>
          <p:cNvPr id="65" name=""/>
          <p:cNvSpPr txBox="1"/>
          <p:nvPr/>
        </p:nvSpPr>
        <p:spPr>
          <a:xfrm>
            <a:off x="9185306" y="0"/>
            <a:ext cx="876005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개선 점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cxnSp>
        <p:nvCxnSpPr>
          <p:cNvPr id="66" name=""/>
          <p:cNvCxnSpPr/>
          <p:nvPr/>
        </p:nvCxnSpPr>
        <p:spPr>
          <a:xfrm rot="16200000" flipH="1">
            <a:off x="9030488" y="154819"/>
            <a:ext cx="309638" cy="0"/>
          </a:xfrm>
          <a:prstGeom prst="line">
            <a:avLst/>
          </a:prstGeom>
          <a:noFill/>
          <a:ln w="317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</p:spTree>
    <p:extLst>
      <p:ext uri="{BB962C8B-B14F-4D97-AF65-F5344CB8AC3E}">
        <p14:creationId xmlns:p14="http://schemas.microsoft.com/office/powerpoint/2010/main" val="39325474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1e1e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826006" y="0"/>
            <a:ext cx="3270314" cy="327031"/>
          </a:xfrm>
          <a:prstGeom prst="rect">
            <a:avLst/>
          </a:prstGeom>
        </p:spPr>
      </p:pic>
      <p:pic>
        <p:nvPicPr>
          <p:cNvPr id="24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-809150" y="0"/>
            <a:ext cx="3270314" cy="327031"/>
          </a:xfrm>
          <a:prstGeom prst="rect">
            <a:avLst/>
          </a:prstGeom>
        </p:spPr>
      </p:pic>
      <p:sp>
        <p:nvSpPr>
          <p:cNvPr id="5" name=""/>
          <p:cNvSpPr txBox="1"/>
          <p:nvPr/>
        </p:nvSpPr>
        <p:spPr>
          <a:xfrm>
            <a:off x="1343358" y="489999"/>
            <a:ext cx="7149524" cy="851121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 sz="5000">
                <a:solidFill>
                  <a:srgbClr val="4c80af"/>
                </a:solidFill>
                <a:latin typeface="나눔바른고딕OTF"/>
                <a:ea typeface="나눔바른고딕OTF"/>
              </a:rPr>
              <a:t>시연 </a:t>
            </a:r>
            <a:r>
              <a:rPr lang="ko-KR" altLang="en-US" sz="5000">
                <a:solidFill>
                  <a:schemeClr val="lt1"/>
                </a:solidFill>
                <a:latin typeface="나눔바른고딕OTF"/>
                <a:ea typeface="나눔바른고딕OTF"/>
              </a:rPr>
              <a:t>영상</a:t>
            </a:r>
            <a:endParaRPr lang="ko-KR" altLang="en-US" sz="5000">
              <a:solidFill>
                <a:schemeClr val="lt1"/>
              </a:solidFill>
              <a:latin typeface="나눔바른고딕OTF"/>
              <a:ea typeface="나눔바른고딕OTF"/>
            </a:endParaRPr>
          </a:p>
        </p:txBody>
      </p:sp>
      <p:pic>
        <p:nvPicPr>
          <p:cNvPr id="12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-2107095" y="0"/>
            <a:ext cx="3270314" cy="327031"/>
          </a:xfrm>
          <a:prstGeom prst="rect">
            <a:avLst/>
          </a:prstGeom>
        </p:spPr>
      </p:pic>
      <p:sp>
        <p:nvSpPr>
          <p:cNvPr id="13" name=""/>
          <p:cNvSpPr txBox="1"/>
          <p:nvPr/>
        </p:nvSpPr>
        <p:spPr>
          <a:xfrm>
            <a:off x="0" y="0"/>
            <a:ext cx="614539" cy="360045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  <a:cs typeface="맑은 고딕 Semilight"/>
              </a:rPr>
              <a:t>제목</a:t>
            </a:r>
            <a:endParaRPr lang="ko-KR" altLang="en-US">
              <a:solidFill>
                <a:schemeClr val="lt1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sp>
        <p:nvSpPr>
          <p:cNvPr id="22" name=""/>
          <p:cNvSpPr txBox="1"/>
          <p:nvPr/>
        </p:nvSpPr>
        <p:spPr>
          <a:xfrm>
            <a:off x="0" y="3918585"/>
            <a:ext cx="1457637" cy="361950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2</a:t>
            </a:r>
            <a:endParaRPr lang="en-US" altLang="ko-KR">
              <a:solidFill>
                <a:srgbClr val="707462"/>
              </a:solidFill>
              <a:latin typeface="Consolas"/>
            </a:endParaRPr>
          </a:p>
        </p:txBody>
      </p:sp>
      <p:sp>
        <p:nvSpPr>
          <p:cNvPr id="23" name=""/>
          <p:cNvSpPr txBox="1"/>
          <p:nvPr/>
        </p:nvSpPr>
        <p:spPr>
          <a:xfrm>
            <a:off x="-114279" y="732886"/>
            <a:ext cx="1457637" cy="365346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</a:t>
            </a:r>
            <a:endParaRPr lang="en-US" altLang="ko-KR">
              <a:solidFill>
                <a:srgbClr val="707462"/>
              </a:solidFill>
              <a:latin typeface="Consolas"/>
            </a:endParaRPr>
          </a:p>
        </p:txBody>
      </p:sp>
      <p:cxnSp>
        <p:nvCxnSpPr>
          <p:cNvPr id="26" name=""/>
          <p:cNvCxnSpPr/>
          <p:nvPr/>
        </p:nvCxnSpPr>
        <p:spPr>
          <a:xfrm rot="10800000">
            <a:off x="-25882" y="-42"/>
            <a:ext cx="2487046" cy="42"/>
          </a:xfrm>
          <a:prstGeom prst="line">
            <a:avLst/>
          </a:prstGeom>
          <a:ln w="57150">
            <a:solidFill>
              <a:srgbClr val="1e1e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0" y="327031"/>
            <a:ext cx="12418217" cy="162968"/>
          </a:xfrm>
          <a:prstGeom prst="rect">
            <a:avLst/>
          </a:prstGeom>
        </p:spPr>
      </p:pic>
      <p:sp>
        <p:nvSpPr>
          <p:cNvPr id="28" name=""/>
          <p:cNvSpPr txBox="1"/>
          <p:nvPr/>
        </p:nvSpPr>
        <p:spPr>
          <a:xfrm>
            <a:off x="1343160" y="0"/>
            <a:ext cx="614539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목차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pic>
        <p:nvPicPr>
          <p:cNvPr id="29" name="시연영상_1.mp4">
            <a:hlinkClick r:id="" action="ppaction://media"/>
          </p:cNvPr>
          <p:cNvPicPr>
            <a:picLocks noRot="1"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 rotWithShape="1">
          <a:blip r:embed="rId8"/>
          <a:stretch>
            <a:fillRect/>
          </a:stretch>
        </p:blipFill>
        <p:spPr>
          <a:xfrm>
            <a:off x="921809" y="1341120"/>
            <a:ext cx="9807786" cy="5516880"/>
          </a:xfrm>
          <a:prstGeom prst="rect">
            <a:avLst/>
          </a:prstGeom>
        </p:spPr>
      </p:pic>
      <p:sp>
        <p:nvSpPr>
          <p:cNvPr id="31" name=""/>
          <p:cNvSpPr txBox="1"/>
          <p:nvPr/>
        </p:nvSpPr>
        <p:spPr>
          <a:xfrm>
            <a:off x="2461163" y="0"/>
            <a:ext cx="1482372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시연 영상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cxnSp>
        <p:nvCxnSpPr>
          <p:cNvPr id="17" name=""/>
          <p:cNvCxnSpPr/>
          <p:nvPr/>
        </p:nvCxnSpPr>
        <p:spPr>
          <a:xfrm>
            <a:off x="0" y="309638"/>
            <a:ext cx="12181297" cy="0"/>
          </a:xfrm>
          <a:prstGeom prst="line">
            <a:avLst/>
          </a:prstGeom>
          <a:ln w="25400">
            <a:solidFill>
              <a:srgbClr val="6b5b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"/>
          <p:cNvCxnSpPr/>
          <p:nvPr/>
        </p:nvCxnSpPr>
        <p:spPr>
          <a:xfrm rot="16200000" flipH="1" flipV="1">
            <a:off x="1074061" y="154818"/>
            <a:ext cx="309638" cy="0"/>
          </a:xfrm>
          <a:prstGeom prst="line">
            <a:avLst/>
          </a:prstGeom>
          <a:noFill/>
          <a:ln w="317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cxnSp>
        <p:nvCxnSpPr>
          <p:cNvPr id="41" name=""/>
          <p:cNvCxnSpPr/>
          <p:nvPr/>
        </p:nvCxnSpPr>
        <p:spPr>
          <a:xfrm rot="16200000" flipH="1" flipV="1">
            <a:off x="2306344" y="154818"/>
            <a:ext cx="309638" cy="0"/>
          </a:xfrm>
          <a:prstGeom prst="line">
            <a:avLst/>
          </a:prstGeom>
          <a:noFill/>
          <a:ln w="317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</p:spTree>
    <p:extLst>
      <p:ext uri="{BB962C8B-B14F-4D97-AF65-F5344CB8AC3E}">
        <p14:creationId xmlns:p14="http://schemas.microsoft.com/office/powerpoint/2010/main" val="1653953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9"/>
                    </p:tgtEl>
                  </p:cond>
                </p:stCondLst>
                <p:endSync evt="end" delay="0"/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55786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9"/>
                </p:tgtEl>
              </p:cMediaNode>
            </p:video>
          </p:childTnLst>
        </p:cTn>
      </p:par>
    </p:tnLst>
  </p:timing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1e1e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371914" y="0"/>
            <a:ext cx="3270314" cy="327031"/>
          </a:xfrm>
          <a:prstGeom prst="rect">
            <a:avLst/>
          </a:prstGeom>
        </p:spPr>
      </p:pic>
      <p:pic>
        <p:nvPicPr>
          <p:cNvPr id="29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724990" y="0"/>
            <a:ext cx="3270314" cy="327031"/>
          </a:xfrm>
          <a:prstGeom prst="rect">
            <a:avLst/>
          </a:prstGeom>
        </p:spPr>
      </p:pic>
      <p:pic>
        <p:nvPicPr>
          <p:cNvPr id="24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-910166" y="0"/>
            <a:ext cx="3270314" cy="327031"/>
          </a:xfrm>
          <a:prstGeom prst="rect">
            <a:avLst/>
          </a:prstGeom>
        </p:spPr>
      </p:pic>
      <p:sp>
        <p:nvSpPr>
          <p:cNvPr id="5" name=""/>
          <p:cNvSpPr txBox="1"/>
          <p:nvPr/>
        </p:nvSpPr>
        <p:spPr>
          <a:xfrm>
            <a:off x="1457638" y="489999"/>
            <a:ext cx="7149524" cy="851121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 sz="5000">
                <a:solidFill>
                  <a:srgbClr val="4c80af"/>
                </a:solidFill>
                <a:latin typeface="나눔바른고딕OTF"/>
                <a:ea typeface="나눔바른고딕OTF"/>
              </a:rPr>
              <a:t>역할 </a:t>
            </a:r>
            <a:r>
              <a:rPr lang="ko-KR" altLang="en-US" sz="5000">
                <a:solidFill>
                  <a:schemeClr val="lt1"/>
                </a:solidFill>
                <a:latin typeface="나눔바른고딕OTF"/>
                <a:ea typeface="나눔바른고딕OTF"/>
              </a:rPr>
              <a:t>분담</a:t>
            </a:r>
            <a:endParaRPr lang="ko-KR" altLang="en-US" sz="5000">
              <a:solidFill>
                <a:schemeClr val="lt1"/>
              </a:solidFill>
              <a:latin typeface="나눔바른고딕OTF"/>
              <a:ea typeface="나눔바른고딕OTF"/>
            </a:endParaRPr>
          </a:p>
        </p:txBody>
      </p:sp>
      <p:pic>
        <p:nvPicPr>
          <p:cNvPr id="12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-2107095" y="0"/>
            <a:ext cx="3270314" cy="327031"/>
          </a:xfrm>
          <a:prstGeom prst="rect">
            <a:avLst/>
          </a:prstGeom>
        </p:spPr>
      </p:pic>
      <p:sp>
        <p:nvSpPr>
          <p:cNvPr id="13" name=""/>
          <p:cNvSpPr txBox="1"/>
          <p:nvPr/>
        </p:nvSpPr>
        <p:spPr>
          <a:xfrm>
            <a:off x="0" y="0"/>
            <a:ext cx="614539" cy="360045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  <a:cs typeface="맑은 고딕 Semilight"/>
              </a:rPr>
              <a:t>제목</a:t>
            </a:r>
            <a:endParaRPr lang="ko-KR" altLang="en-US">
              <a:solidFill>
                <a:schemeClr val="lt1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sp>
        <p:nvSpPr>
          <p:cNvPr id="20" name=""/>
          <p:cNvSpPr txBox="1"/>
          <p:nvPr/>
        </p:nvSpPr>
        <p:spPr>
          <a:xfrm>
            <a:off x="1457637" y="1341120"/>
            <a:ext cx="7149524" cy="5296377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기능 구현 목록</a:t>
            </a:r>
            <a:r>
              <a:rPr lang="en-US" altLang="ko-KR">
                <a:solidFill>
                  <a:schemeClr val="lt1"/>
                </a:solidFill>
                <a:latin typeface="나눔바른고딕OTF"/>
                <a:ea typeface="나눔바른고딕OTF"/>
              </a:rPr>
              <a:t>:</a:t>
            </a:r>
            <a:endParaRPr lang="en-US" altLang="ko-KR">
              <a:solidFill>
                <a:schemeClr val="lt1"/>
              </a:solidFill>
              <a:latin typeface="나눔바른고딕OTF"/>
              <a:ea typeface="나눔바른고딕OTF"/>
            </a:endParaRPr>
          </a:p>
          <a:p>
            <a:pPr>
              <a:defRPr/>
            </a:pPr>
            <a:r>
              <a:rPr lang="en-US" altLang="ko-KR">
                <a:solidFill>
                  <a:schemeClr val="lt1"/>
                </a:solidFill>
                <a:latin typeface="나눔바른고딕OTF"/>
                <a:ea typeface="나눔바른고딕OTF"/>
              </a:rPr>
              <a:t>{</a:t>
            </a:r>
            <a:endParaRPr lang="en-US" altLang="ko-KR">
              <a:solidFill>
                <a:schemeClr val="lt1"/>
              </a:solidFill>
              <a:latin typeface="나눔바른고딕OTF"/>
              <a:ea typeface="나눔바른고딕OTF"/>
            </a:endParaRPr>
          </a:p>
          <a:p>
            <a:pPr>
              <a:defRPr/>
            </a:pPr>
            <a:r>
              <a:rPr lang="ko-KR" altLang="en-US">
                <a:solidFill>
                  <a:srgbClr val="4c80af"/>
                </a:solidFill>
                <a:latin typeface="나눔바른고딕OTF"/>
                <a:ea typeface="나눔바른고딕OTF"/>
              </a:rPr>
              <a:t>	이서영 </a:t>
            </a:r>
            <a:endParaRPr lang="ko-KR" altLang="en-US">
              <a:solidFill>
                <a:srgbClr val="4c80af"/>
              </a:solidFill>
              <a:latin typeface="나눔바른고딕OTF"/>
              <a:ea typeface="나눔바른고딕OTF"/>
            </a:endParaRPr>
          </a:p>
          <a:p>
            <a:pPr>
              <a:defRPr/>
            </a:pP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	</a:t>
            </a:r>
            <a:r>
              <a:rPr lang="en-US" altLang="ko-KR">
                <a:solidFill>
                  <a:schemeClr val="lt1"/>
                </a:solidFill>
                <a:latin typeface="나눔바른고딕OTF"/>
                <a:ea typeface="나눔바른고딕OTF"/>
              </a:rPr>
              <a:t>·</a:t>
            </a: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 카드 이벤트 및 카드 색상 변경 효과</a:t>
            </a:r>
            <a:endParaRPr lang="ko-KR" altLang="en-US">
              <a:solidFill>
                <a:schemeClr val="lt1"/>
              </a:solidFill>
              <a:latin typeface="나눔바른고딕OTF"/>
              <a:ea typeface="나눔바른고딕OTF"/>
            </a:endParaRPr>
          </a:p>
          <a:p>
            <a:pPr>
              <a:defRPr/>
            </a:pP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	</a:t>
            </a:r>
            <a:r>
              <a:rPr lang="en-US" altLang="ko-KR">
                <a:solidFill>
                  <a:schemeClr val="lt1"/>
                </a:solidFill>
                <a:latin typeface="나눔바른고딕OTF"/>
                <a:ea typeface="나눔바른고딕OTF"/>
              </a:rPr>
              <a:t>·</a:t>
            </a: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 효과음 및 배경 음악</a:t>
            </a:r>
            <a:endParaRPr lang="ko-KR" altLang="en-US">
              <a:solidFill>
                <a:schemeClr val="lt1"/>
              </a:solidFill>
              <a:latin typeface="나눔바른고딕OTF"/>
              <a:ea typeface="나눔바른고딕OTF"/>
            </a:endParaRPr>
          </a:p>
          <a:p>
            <a:pPr>
              <a:defRPr/>
            </a:pP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	</a:t>
            </a:r>
            <a:endParaRPr lang="ko-KR" altLang="en-US">
              <a:solidFill>
                <a:schemeClr val="lt1"/>
              </a:solidFill>
              <a:latin typeface="나눔바른고딕OTF"/>
              <a:ea typeface="나눔바른고딕OTF"/>
            </a:endParaRPr>
          </a:p>
          <a:p>
            <a:pPr>
              <a:defRPr/>
            </a:pPr>
            <a:r>
              <a:rPr lang="ko-KR" altLang="en-US">
                <a:solidFill>
                  <a:srgbClr val="4c80af"/>
                </a:solidFill>
                <a:latin typeface="나눔바른고딕OTF"/>
                <a:ea typeface="나눔바른고딕OTF"/>
              </a:rPr>
              <a:t>	윤정빈</a:t>
            </a:r>
            <a:endParaRPr lang="ko-KR" altLang="en-US">
              <a:solidFill>
                <a:srgbClr val="4c80af"/>
              </a:solidFill>
              <a:latin typeface="나눔바른고딕OTF"/>
              <a:ea typeface="나눔바른고딕OTF"/>
            </a:endParaRPr>
          </a:p>
          <a:p>
            <a:pPr>
              <a:defRPr/>
            </a:pP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	</a:t>
            </a:r>
            <a:r>
              <a:rPr lang="en-US" altLang="ko-KR">
                <a:solidFill>
                  <a:schemeClr val="lt1"/>
                </a:solidFill>
                <a:latin typeface="나눔바른고딕OTF"/>
                <a:ea typeface="나눔바른고딕OTF"/>
              </a:rPr>
              <a:t>·</a:t>
            </a: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 카드 매치 시 이름 출력</a:t>
            </a:r>
            <a:endParaRPr lang="ko-KR" altLang="en-US">
              <a:solidFill>
                <a:schemeClr val="lt1"/>
              </a:solidFill>
              <a:latin typeface="나눔바른고딕OTF"/>
              <a:ea typeface="나눔바른고딕OTF"/>
            </a:endParaRPr>
          </a:p>
          <a:p>
            <a:pPr>
              <a:defRPr/>
            </a:pPr>
            <a:endParaRPr lang="ko-KR" altLang="en-US">
              <a:solidFill>
                <a:schemeClr val="lt1"/>
              </a:solidFill>
              <a:latin typeface="나눔바른고딕OTF"/>
              <a:ea typeface="나눔바른고딕OTF"/>
            </a:endParaRPr>
          </a:p>
          <a:p>
            <a:pPr>
              <a:defRPr/>
            </a:pPr>
            <a:r>
              <a:rPr lang="ko-KR" altLang="en-US">
                <a:solidFill>
                  <a:srgbClr val="4c80af"/>
                </a:solidFill>
                <a:latin typeface="나눔바른고딕OTF"/>
                <a:ea typeface="나눔바른고딕OTF"/>
              </a:rPr>
              <a:t>	박신환</a:t>
            </a:r>
            <a:endParaRPr lang="ko-KR" altLang="en-US">
              <a:solidFill>
                <a:srgbClr val="4c80af"/>
              </a:solidFill>
              <a:latin typeface="나눔바른고딕OTF"/>
              <a:ea typeface="나눔바른고딕OTF"/>
            </a:endParaRPr>
          </a:p>
          <a:p>
            <a:pPr>
              <a:defRPr/>
            </a:pP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	</a:t>
            </a:r>
            <a:r>
              <a:rPr lang="en-US" altLang="ko-KR">
                <a:solidFill>
                  <a:schemeClr val="lt1"/>
                </a:solidFill>
                <a:latin typeface="나눔바른고딕OTF"/>
                <a:ea typeface="나눔바른고딕OTF"/>
              </a:rPr>
              <a:t>·</a:t>
            </a: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  카드 랜덤 배치</a:t>
            </a:r>
            <a:endParaRPr lang="ko-KR" altLang="en-US">
              <a:solidFill>
                <a:schemeClr val="lt1"/>
              </a:solidFill>
              <a:latin typeface="나눔바른고딕OTF"/>
              <a:ea typeface="나눔바른고딕OTF"/>
            </a:endParaRPr>
          </a:p>
          <a:p>
            <a:pPr>
              <a:defRPr/>
            </a:pPr>
            <a:endParaRPr lang="ko-KR" altLang="en-US">
              <a:solidFill>
                <a:schemeClr val="lt1"/>
              </a:solidFill>
              <a:latin typeface="나눔바른고딕OTF"/>
              <a:ea typeface="나눔바른고딕OTF"/>
            </a:endParaRPr>
          </a:p>
          <a:p>
            <a:pPr>
              <a:defRPr/>
            </a:pPr>
            <a:r>
              <a:rPr lang="ko-KR" altLang="en-US">
                <a:solidFill>
                  <a:srgbClr val="4c80af"/>
                </a:solidFill>
                <a:latin typeface="나눔바른고딕OTF"/>
                <a:ea typeface="나눔바른고딕OTF"/>
              </a:rPr>
              <a:t>	김창연 </a:t>
            </a:r>
            <a:endParaRPr lang="ko-KR" altLang="en-US">
              <a:solidFill>
                <a:srgbClr val="4c80af"/>
              </a:solidFill>
              <a:latin typeface="나눔바른고딕OTF"/>
              <a:ea typeface="나눔바른고딕OTF"/>
            </a:endParaRPr>
          </a:p>
          <a:p>
            <a:pPr>
              <a:defRPr/>
            </a:pP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	</a:t>
            </a:r>
            <a:r>
              <a:rPr lang="en-US" altLang="ko-KR">
                <a:solidFill>
                  <a:schemeClr val="lt1"/>
                </a:solidFill>
                <a:latin typeface="나눔바른고딕OTF"/>
                <a:ea typeface="나눔바른고딕OTF"/>
              </a:rPr>
              <a:t>·</a:t>
            </a: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 게임 시간 제한에 따라 경고</a:t>
            </a:r>
            <a:endParaRPr lang="ko-KR" altLang="en-US">
              <a:solidFill>
                <a:schemeClr val="lt1"/>
              </a:solidFill>
              <a:latin typeface="나눔바른고딕OTF"/>
              <a:ea typeface="나눔바른고딕OTF"/>
            </a:endParaRPr>
          </a:p>
          <a:p>
            <a:pPr>
              <a:defRPr/>
            </a:pP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	</a:t>
            </a:r>
            <a:r>
              <a:rPr lang="en-US" altLang="ko-KR">
                <a:solidFill>
                  <a:schemeClr val="lt1"/>
                </a:solidFill>
                <a:latin typeface="나눔바른고딕OTF"/>
                <a:ea typeface="나눔바른고딕OTF"/>
              </a:rPr>
              <a:t>·</a:t>
            </a: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 애니메이션</a:t>
            </a:r>
            <a:endParaRPr lang="ko-KR" altLang="en-US">
              <a:solidFill>
                <a:schemeClr val="lt1"/>
              </a:solidFill>
              <a:latin typeface="나눔바른고딕OTF"/>
              <a:ea typeface="나눔바른고딕OTF"/>
            </a:endParaRPr>
          </a:p>
          <a:p>
            <a:pPr>
              <a:defRPr/>
            </a:pP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	</a:t>
            </a:r>
            <a:endParaRPr lang="ko-KR" altLang="en-US">
              <a:solidFill>
                <a:schemeClr val="lt1"/>
              </a:solidFill>
              <a:latin typeface="나눔바른고딕OTF"/>
              <a:ea typeface="나눔바른고딕OTF"/>
            </a:endParaRPr>
          </a:p>
          <a:p>
            <a:pPr>
              <a:defRPr/>
            </a:pPr>
            <a:r>
              <a:rPr lang="ko-KR" altLang="en-US">
                <a:solidFill>
                  <a:srgbClr val="4c80af"/>
                </a:solidFill>
                <a:latin typeface="나눔바른고딕OTF"/>
                <a:ea typeface="나눔바른고딕OTF"/>
              </a:rPr>
              <a:t>	박성준</a:t>
            </a:r>
            <a:endParaRPr lang="ko-KR" altLang="en-US">
              <a:solidFill>
                <a:srgbClr val="4c80af"/>
              </a:solidFill>
              <a:latin typeface="나눔바른고딕OTF"/>
              <a:ea typeface="나눔바른고딕OTF"/>
            </a:endParaRPr>
          </a:p>
          <a:p>
            <a:pPr>
              <a:defRPr/>
            </a:pP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	</a:t>
            </a:r>
            <a:r>
              <a:rPr lang="en-US" altLang="ko-KR">
                <a:solidFill>
                  <a:schemeClr val="lt1"/>
                </a:solidFill>
                <a:latin typeface="나눔바른고딕OTF"/>
                <a:ea typeface="나눔바른고딕OTF"/>
              </a:rPr>
              <a:t>·</a:t>
            </a: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 화면에 매칭 시도 횟수 출력</a:t>
            </a:r>
            <a:endParaRPr lang="ko-KR" altLang="en-US">
              <a:solidFill>
                <a:schemeClr val="lt1"/>
              </a:solidFill>
              <a:latin typeface="나눔바른고딕OTF"/>
              <a:ea typeface="나눔바른고딕OTF"/>
            </a:endParaRPr>
          </a:p>
          <a:p>
            <a:pPr>
              <a:defRPr/>
            </a:pPr>
            <a:r>
              <a:rPr lang="en-US" altLang="ko-KR">
                <a:solidFill>
                  <a:schemeClr val="lt1"/>
                </a:solidFill>
                <a:latin typeface="나눔바른고딕OTF"/>
                <a:ea typeface="나눔바른고딕OTF"/>
              </a:rPr>
              <a:t>}</a:t>
            </a:r>
            <a:endParaRPr lang="en-US" altLang="ko-KR">
              <a:solidFill>
                <a:schemeClr val="lt1"/>
              </a:solidFill>
              <a:latin typeface="나눔바른고딕OTF"/>
              <a:ea typeface="나눔바른고딕OTF"/>
            </a:endParaRPr>
          </a:p>
        </p:txBody>
      </p:sp>
      <p:sp>
        <p:nvSpPr>
          <p:cNvPr id="22" name=""/>
          <p:cNvSpPr txBox="1"/>
          <p:nvPr/>
        </p:nvSpPr>
        <p:spPr>
          <a:xfrm>
            <a:off x="0" y="1464468"/>
            <a:ext cx="1457637" cy="2014538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2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3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4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5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6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7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8</a:t>
            </a:r>
            <a:endParaRPr lang="en-US" altLang="ko-KR">
              <a:solidFill>
                <a:srgbClr val="707462"/>
              </a:solidFill>
              <a:latin typeface="Consolas"/>
            </a:endParaRPr>
          </a:p>
        </p:txBody>
      </p:sp>
      <p:sp>
        <p:nvSpPr>
          <p:cNvPr id="23" name=""/>
          <p:cNvSpPr txBox="1"/>
          <p:nvPr/>
        </p:nvSpPr>
        <p:spPr>
          <a:xfrm>
            <a:off x="1" y="732886"/>
            <a:ext cx="1457637" cy="365346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</a:t>
            </a:r>
            <a:endParaRPr lang="en-US" altLang="ko-KR">
              <a:solidFill>
                <a:srgbClr val="707462"/>
              </a:solidFill>
              <a:latin typeface="Consolas"/>
            </a:endParaRPr>
          </a:p>
        </p:txBody>
      </p:sp>
      <p:cxnSp>
        <p:nvCxnSpPr>
          <p:cNvPr id="26" name=""/>
          <p:cNvCxnSpPr/>
          <p:nvPr/>
        </p:nvCxnSpPr>
        <p:spPr>
          <a:xfrm rot="10800000" flipV="1">
            <a:off x="198" y="0"/>
            <a:ext cx="1228682" cy="10"/>
          </a:xfrm>
          <a:prstGeom prst="line">
            <a:avLst/>
          </a:prstGeom>
          <a:ln w="57150">
            <a:solidFill>
              <a:srgbClr val="3d3d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0" y="327031"/>
            <a:ext cx="12418217" cy="162968"/>
          </a:xfrm>
          <a:prstGeom prst="rect">
            <a:avLst/>
          </a:prstGeom>
        </p:spPr>
      </p:pic>
      <p:cxnSp>
        <p:nvCxnSpPr>
          <p:cNvPr id="17" name=""/>
          <p:cNvCxnSpPr/>
          <p:nvPr/>
        </p:nvCxnSpPr>
        <p:spPr>
          <a:xfrm>
            <a:off x="0" y="309638"/>
            <a:ext cx="12181297" cy="0"/>
          </a:xfrm>
          <a:prstGeom prst="line">
            <a:avLst/>
          </a:prstGeom>
          <a:ln w="25400">
            <a:solidFill>
              <a:srgbClr val="6b5b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"/>
          <p:cNvSpPr txBox="1"/>
          <p:nvPr/>
        </p:nvSpPr>
        <p:spPr>
          <a:xfrm>
            <a:off x="1228880" y="0"/>
            <a:ext cx="614539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목차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cxnSp>
        <p:nvCxnSpPr>
          <p:cNvPr id="31" name=""/>
          <p:cNvCxnSpPr/>
          <p:nvPr/>
        </p:nvCxnSpPr>
        <p:spPr>
          <a:xfrm rot="16200000" flipH="1" flipV="1">
            <a:off x="2205328" y="154818"/>
            <a:ext cx="309638" cy="0"/>
          </a:xfrm>
          <a:prstGeom prst="line">
            <a:avLst/>
          </a:prstGeom>
          <a:noFill/>
          <a:ln w="317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cxnSp>
        <p:nvCxnSpPr>
          <p:cNvPr id="32" name=""/>
          <p:cNvCxnSpPr/>
          <p:nvPr/>
        </p:nvCxnSpPr>
        <p:spPr>
          <a:xfrm rot="10800000">
            <a:off x="-25882" y="-66"/>
            <a:ext cx="4032954" cy="66"/>
          </a:xfrm>
          <a:prstGeom prst="line">
            <a:avLst/>
          </a:prstGeom>
          <a:noFill/>
          <a:ln w="571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sp>
        <p:nvSpPr>
          <p:cNvPr id="34" name=""/>
          <p:cNvSpPr txBox="1"/>
          <p:nvPr/>
        </p:nvSpPr>
        <p:spPr>
          <a:xfrm>
            <a:off x="4007071" y="0"/>
            <a:ext cx="2202037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역할 분담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sp>
        <p:nvSpPr>
          <p:cNvPr id="30" name=""/>
          <p:cNvSpPr txBox="1"/>
          <p:nvPr/>
        </p:nvSpPr>
        <p:spPr>
          <a:xfrm>
            <a:off x="2360147" y="0"/>
            <a:ext cx="1482372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시연 영상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cxnSp>
        <p:nvCxnSpPr>
          <p:cNvPr id="25" name=""/>
          <p:cNvCxnSpPr/>
          <p:nvPr/>
        </p:nvCxnSpPr>
        <p:spPr>
          <a:xfrm rot="16200000" flipH="1" flipV="1">
            <a:off x="1074061" y="154818"/>
            <a:ext cx="309638" cy="0"/>
          </a:xfrm>
          <a:prstGeom prst="line">
            <a:avLst/>
          </a:prstGeom>
          <a:ln w="31750">
            <a:solidFill>
              <a:srgbClr val="1e1e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"/>
          <p:cNvCxnSpPr/>
          <p:nvPr/>
        </p:nvCxnSpPr>
        <p:spPr>
          <a:xfrm rot="16200000" flipH="1" flipV="1">
            <a:off x="3852252" y="154818"/>
            <a:ext cx="309638" cy="0"/>
          </a:xfrm>
          <a:prstGeom prst="line">
            <a:avLst/>
          </a:prstGeom>
          <a:noFill/>
          <a:ln w="317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</p:spTree>
    <p:extLst>
      <p:ext uri="{BB962C8B-B14F-4D97-AF65-F5344CB8AC3E}">
        <p14:creationId xmlns:p14="http://schemas.microsoft.com/office/powerpoint/2010/main" val="33605596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1e1e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371914" y="0"/>
            <a:ext cx="3270314" cy="327031"/>
          </a:xfrm>
          <a:prstGeom prst="rect">
            <a:avLst/>
          </a:prstGeom>
        </p:spPr>
      </p:pic>
      <p:pic>
        <p:nvPicPr>
          <p:cNvPr id="29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724990" y="0"/>
            <a:ext cx="3270314" cy="327031"/>
          </a:xfrm>
          <a:prstGeom prst="rect">
            <a:avLst/>
          </a:prstGeom>
        </p:spPr>
      </p:pic>
      <p:pic>
        <p:nvPicPr>
          <p:cNvPr id="24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-910166" y="0"/>
            <a:ext cx="3270314" cy="327031"/>
          </a:xfrm>
          <a:prstGeom prst="rect">
            <a:avLst/>
          </a:prstGeom>
        </p:spPr>
      </p:pic>
      <p:sp>
        <p:nvSpPr>
          <p:cNvPr id="5" name=""/>
          <p:cNvSpPr txBox="1"/>
          <p:nvPr/>
        </p:nvSpPr>
        <p:spPr>
          <a:xfrm>
            <a:off x="1457637" y="489999"/>
            <a:ext cx="7149524" cy="851121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 sz="5000">
                <a:solidFill>
                  <a:srgbClr val="4c80af"/>
                </a:solidFill>
                <a:latin typeface="나눔바른고딕OTF"/>
                <a:ea typeface="나눔바른고딕OTF"/>
              </a:rPr>
              <a:t>역할 </a:t>
            </a:r>
            <a:r>
              <a:rPr lang="ko-KR" altLang="en-US" sz="5000">
                <a:solidFill>
                  <a:schemeClr val="lt1"/>
                </a:solidFill>
                <a:latin typeface="나눔바른고딕OTF"/>
                <a:ea typeface="나눔바른고딕OTF"/>
              </a:rPr>
              <a:t>분담</a:t>
            </a:r>
            <a:endParaRPr lang="ko-KR" altLang="en-US" sz="5000">
              <a:solidFill>
                <a:schemeClr val="lt1"/>
              </a:solidFill>
              <a:latin typeface="나눔바른고딕OTF"/>
              <a:ea typeface="나눔바른고딕OTF"/>
            </a:endParaRPr>
          </a:p>
        </p:txBody>
      </p:sp>
      <p:pic>
        <p:nvPicPr>
          <p:cNvPr id="12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-2107095" y="0"/>
            <a:ext cx="3270314" cy="327031"/>
          </a:xfrm>
          <a:prstGeom prst="rect">
            <a:avLst/>
          </a:prstGeom>
        </p:spPr>
      </p:pic>
      <p:sp>
        <p:nvSpPr>
          <p:cNvPr id="13" name=""/>
          <p:cNvSpPr txBox="1"/>
          <p:nvPr/>
        </p:nvSpPr>
        <p:spPr>
          <a:xfrm>
            <a:off x="0" y="0"/>
            <a:ext cx="614539" cy="360045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  <a:cs typeface="맑은 고딕 Semilight"/>
              </a:rPr>
              <a:t>제목</a:t>
            </a:r>
            <a:endParaRPr lang="ko-KR" altLang="en-US">
              <a:solidFill>
                <a:schemeClr val="lt1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sp>
        <p:nvSpPr>
          <p:cNvPr id="20" name=""/>
          <p:cNvSpPr txBox="1"/>
          <p:nvPr/>
        </p:nvSpPr>
        <p:spPr>
          <a:xfrm>
            <a:off x="1457637" y="1285397"/>
            <a:ext cx="7149524" cy="5572602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추가기능</a:t>
            </a:r>
            <a:r>
              <a:rPr lang="en-US" altLang="ko-KR">
                <a:solidFill>
                  <a:schemeClr val="lt1"/>
                </a:solidFill>
                <a:latin typeface="나눔바른고딕OTF"/>
                <a:ea typeface="나눔바른고딕OTF"/>
              </a:rPr>
              <a:t>:</a:t>
            </a:r>
            <a:endParaRPr lang="en-US" altLang="ko-KR">
              <a:solidFill>
                <a:schemeClr val="lt1"/>
              </a:solidFill>
              <a:latin typeface="나눔바른고딕OTF"/>
              <a:ea typeface="나눔바른고딕OTF"/>
            </a:endParaRPr>
          </a:p>
          <a:p>
            <a:pPr>
              <a:defRPr/>
            </a:pPr>
            <a:r>
              <a:rPr lang="en-US" altLang="ko-KR">
                <a:solidFill>
                  <a:schemeClr val="lt1"/>
                </a:solidFill>
                <a:latin typeface="나눔바른고딕OTF"/>
                <a:ea typeface="나눔바른고딕OTF"/>
              </a:rPr>
              <a:t>{</a:t>
            </a:r>
            <a:endParaRPr lang="en-US" altLang="ko-KR">
              <a:solidFill>
                <a:schemeClr val="lt1"/>
              </a:solidFill>
              <a:latin typeface="나눔바른고딕OTF"/>
              <a:ea typeface="나눔바른고딕OTF"/>
            </a:endParaRPr>
          </a:p>
          <a:p>
            <a:pPr>
              <a:defRPr/>
            </a:pPr>
            <a:r>
              <a:rPr lang="ko-KR" altLang="en-US">
                <a:solidFill>
                  <a:srgbClr val="4c80af"/>
                </a:solidFill>
                <a:latin typeface="나눔바른고딕OTF"/>
                <a:ea typeface="나눔바른고딕OTF"/>
              </a:rPr>
              <a:t>	이서영 </a:t>
            </a:r>
            <a:endParaRPr lang="ko-KR" altLang="en-US">
              <a:solidFill>
                <a:srgbClr val="4c80af"/>
              </a:solidFill>
              <a:latin typeface="나눔바른고딕OTF"/>
              <a:ea typeface="나눔바른고딕OTF"/>
            </a:endParaRPr>
          </a:p>
          <a:p>
            <a:pPr>
              <a:defRPr/>
            </a:pP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	</a:t>
            </a:r>
            <a:r>
              <a:rPr lang="en-US" altLang="ko-KR">
                <a:solidFill>
                  <a:schemeClr val="lt1"/>
                </a:solidFill>
                <a:latin typeface="나눔바른고딕OTF"/>
                <a:ea typeface="나눔바른고딕OTF"/>
              </a:rPr>
              <a:t>·</a:t>
            </a: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 카드가 뒤집어지는 모습 연출하기</a:t>
            </a:r>
            <a:endParaRPr lang="ko-KR" altLang="en-US">
              <a:solidFill>
                <a:schemeClr val="lt1"/>
              </a:solidFill>
              <a:latin typeface="나눔바른고딕OTF"/>
              <a:ea typeface="나눔바른고딕OTF"/>
            </a:endParaRPr>
          </a:p>
          <a:p>
            <a:pPr>
              <a:defRPr/>
            </a:pP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	</a:t>
            </a:r>
            <a:r>
              <a:rPr lang="en-US" altLang="ko-KR">
                <a:solidFill>
                  <a:schemeClr val="lt1"/>
                </a:solidFill>
                <a:latin typeface="나눔바른고딕OTF"/>
                <a:ea typeface="나눔바른고딕OTF"/>
              </a:rPr>
              <a:t>·</a:t>
            </a: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 첫번째 카드를 뒤집고 </a:t>
            </a:r>
            <a:r>
              <a:rPr lang="en-US" altLang="ko-KR">
                <a:solidFill>
                  <a:schemeClr val="lt1"/>
                </a:solidFill>
                <a:latin typeface="나눔바른고딕OTF"/>
                <a:ea typeface="나눔바른고딕OTF"/>
              </a:rPr>
              <a:t>5</a:t>
            </a: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초 이후 다시 뒤집기</a:t>
            </a:r>
            <a:endParaRPr lang="ko-KR" altLang="en-US">
              <a:solidFill>
                <a:schemeClr val="lt1"/>
              </a:solidFill>
              <a:latin typeface="나눔바른고딕OTF"/>
              <a:ea typeface="나눔바른고딕OTF"/>
            </a:endParaRPr>
          </a:p>
          <a:p>
            <a:pPr>
              <a:defRPr/>
            </a:pP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	</a:t>
            </a:r>
            <a:endParaRPr lang="ko-KR" altLang="en-US">
              <a:solidFill>
                <a:schemeClr val="lt1"/>
              </a:solidFill>
              <a:latin typeface="나눔바른고딕OTF"/>
              <a:ea typeface="나눔바른고딕OTF"/>
            </a:endParaRPr>
          </a:p>
          <a:p>
            <a:pPr>
              <a:defRPr/>
            </a:pPr>
            <a:r>
              <a:rPr lang="ko-KR" altLang="en-US">
                <a:solidFill>
                  <a:srgbClr val="4c80af"/>
                </a:solidFill>
                <a:latin typeface="나눔바른고딕OTF"/>
                <a:ea typeface="나눔바른고딕OTF"/>
              </a:rPr>
              <a:t>	윤정빈</a:t>
            </a:r>
            <a:endParaRPr lang="ko-KR" altLang="en-US">
              <a:solidFill>
                <a:srgbClr val="4c80af"/>
              </a:solidFill>
              <a:latin typeface="나눔바른고딕OTF"/>
              <a:ea typeface="나눔바른고딕OTF"/>
            </a:endParaRPr>
          </a:p>
          <a:p>
            <a:pPr>
              <a:defRPr/>
            </a:pP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	</a:t>
            </a:r>
            <a:r>
              <a:rPr lang="en-US" altLang="ko-KR">
                <a:solidFill>
                  <a:schemeClr val="lt1"/>
                </a:solidFill>
                <a:latin typeface="나눔바른고딕OTF"/>
                <a:ea typeface="나눔바른고딕OTF"/>
              </a:rPr>
              <a:t>·</a:t>
            </a: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 실패할 때 시간 감소 효과</a:t>
            </a:r>
            <a:endParaRPr lang="ko-KR" altLang="en-US">
              <a:solidFill>
                <a:schemeClr val="lt1"/>
              </a:solidFill>
              <a:latin typeface="나눔바른고딕OTF"/>
              <a:ea typeface="나눔바른고딕OTF"/>
            </a:endParaRPr>
          </a:p>
          <a:p>
            <a:pPr>
              <a:defRPr/>
            </a:pPr>
            <a:endParaRPr lang="ko-KR" altLang="en-US">
              <a:solidFill>
                <a:schemeClr val="lt1"/>
              </a:solidFill>
              <a:latin typeface="나눔바른고딕OTF"/>
              <a:ea typeface="나눔바른고딕OTF"/>
            </a:endParaRPr>
          </a:p>
          <a:p>
            <a:pPr>
              <a:defRPr/>
            </a:pPr>
            <a:r>
              <a:rPr lang="ko-KR" altLang="en-US">
                <a:solidFill>
                  <a:srgbClr val="4c80af"/>
                </a:solidFill>
                <a:latin typeface="나눔바른고딕OTF"/>
                <a:ea typeface="나눔바른고딕OTF"/>
              </a:rPr>
              <a:t>	박신환</a:t>
            </a:r>
            <a:endParaRPr lang="ko-KR" altLang="en-US">
              <a:solidFill>
                <a:srgbClr val="4c80af"/>
              </a:solidFill>
              <a:latin typeface="나눔바른고딕OTF"/>
              <a:ea typeface="나눔바른고딕OTF"/>
            </a:endParaRPr>
          </a:p>
          <a:p>
            <a:pPr>
              <a:defRPr/>
            </a:pP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	</a:t>
            </a:r>
            <a:r>
              <a:rPr lang="en-US" altLang="ko-KR">
                <a:solidFill>
                  <a:schemeClr val="lt1"/>
                </a:solidFill>
                <a:latin typeface="나눔바른고딕OTF"/>
                <a:ea typeface="나눔바른고딕OTF"/>
              </a:rPr>
              <a:t>·</a:t>
            </a: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  랜덤 이벤트를 코드스니펫을 사용하지 않고 직접 만들기</a:t>
            </a:r>
            <a:endParaRPr lang="ko-KR" altLang="en-US">
              <a:solidFill>
                <a:schemeClr val="lt1"/>
              </a:solidFill>
              <a:latin typeface="나눔바른고딕OTF"/>
              <a:ea typeface="나눔바른고딕OTF"/>
            </a:endParaRPr>
          </a:p>
          <a:p>
            <a:pPr>
              <a:defRPr/>
            </a:pPr>
            <a:endParaRPr lang="ko-KR" altLang="en-US">
              <a:solidFill>
                <a:schemeClr val="lt1"/>
              </a:solidFill>
              <a:latin typeface="나눔바른고딕OTF"/>
              <a:ea typeface="나눔바른고딕OTF"/>
            </a:endParaRPr>
          </a:p>
          <a:p>
            <a:pPr>
              <a:defRPr/>
            </a:pPr>
            <a:r>
              <a:rPr lang="ko-KR" altLang="en-US">
                <a:solidFill>
                  <a:srgbClr val="4c80af"/>
                </a:solidFill>
                <a:latin typeface="나눔바른고딕OTF"/>
                <a:ea typeface="나눔바른고딕OTF"/>
              </a:rPr>
              <a:t>	김창연 </a:t>
            </a:r>
            <a:endParaRPr lang="ko-KR" altLang="en-US">
              <a:solidFill>
                <a:srgbClr val="4c80af"/>
              </a:solidFill>
              <a:latin typeface="나눔바른고딕OTF"/>
              <a:ea typeface="나눔바른고딕OTF"/>
            </a:endParaRPr>
          </a:p>
          <a:p>
            <a:pPr>
              <a:defRPr/>
            </a:pP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	</a:t>
            </a:r>
            <a:r>
              <a:rPr lang="en-US" altLang="ko-KR">
                <a:solidFill>
                  <a:schemeClr val="lt1"/>
                </a:solidFill>
                <a:latin typeface="나눔바른고딕OTF"/>
                <a:ea typeface="나눔바른고딕OTF"/>
              </a:rPr>
              <a:t>·</a:t>
            </a: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 카드 등장 효과 연출</a:t>
            </a:r>
            <a:endParaRPr lang="ko-KR" altLang="en-US">
              <a:solidFill>
                <a:schemeClr val="lt1"/>
              </a:solidFill>
              <a:latin typeface="나눔바른고딕OTF"/>
              <a:ea typeface="나눔바른고딕OTF"/>
            </a:endParaRPr>
          </a:p>
          <a:p>
            <a:pPr>
              <a:defRPr/>
            </a:pP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	</a:t>
            </a:r>
            <a:r>
              <a:rPr lang="en-US" altLang="ko-KR">
                <a:solidFill>
                  <a:schemeClr val="lt1"/>
                </a:solidFill>
                <a:latin typeface="나눔바른고딕OTF"/>
                <a:ea typeface="나눔바른고딕OTF"/>
              </a:rPr>
              <a:t>·</a:t>
            </a: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 매칭시간 시도 횟수 등을 점수로 환산해 결과 점수 출력</a:t>
            </a:r>
            <a:endParaRPr lang="ko-KR" altLang="en-US">
              <a:solidFill>
                <a:schemeClr val="lt1"/>
              </a:solidFill>
              <a:latin typeface="나눔바른고딕OTF"/>
              <a:ea typeface="나눔바른고딕OTF"/>
            </a:endParaRPr>
          </a:p>
          <a:p>
            <a:pPr>
              <a:defRPr/>
            </a:pP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	</a:t>
            </a:r>
            <a:r>
              <a:rPr lang="en-US" altLang="ko-KR">
                <a:solidFill>
                  <a:schemeClr val="lt1"/>
                </a:solidFill>
                <a:latin typeface="나눔바른고딕OTF"/>
                <a:ea typeface="나눔바른고딕OTF"/>
              </a:rPr>
              <a:t>·</a:t>
            </a: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 플레이 중 스테이지 최단 기록 띄우기</a:t>
            </a:r>
            <a:endParaRPr lang="en-US" altLang="ko-KR">
              <a:solidFill>
                <a:schemeClr val="lt1"/>
              </a:solidFill>
              <a:latin typeface="나눔바른고딕OTF"/>
              <a:ea typeface="나눔바른고딕OTF"/>
            </a:endParaRPr>
          </a:p>
          <a:p>
            <a:pPr>
              <a:defRPr/>
            </a:pP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	</a:t>
            </a:r>
            <a:endParaRPr lang="ko-KR" altLang="en-US">
              <a:solidFill>
                <a:schemeClr val="lt1"/>
              </a:solidFill>
              <a:latin typeface="나눔바른고딕OTF"/>
              <a:ea typeface="나눔바른고딕OTF"/>
            </a:endParaRPr>
          </a:p>
          <a:p>
            <a:pPr>
              <a:defRPr/>
            </a:pPr>
            <a:r>
              <a:rPr lang="ko-KR" altLang="en-US">
                <a:solidFill>
                  <a:srgbClr val="4c80af"/>
                </a:solidFill>
                <a:latin typeface="나눔바른고딕OTF"/>
                <a:ea typeface="나눔바른고딕OTF"/>
              </a:rPr>
              <a:t>	박성준</a:t>
            </a:r>
            <a:endParaRPr lang="ko-KR" altLang="en-US">
              <a:solidFill>
                <a:srgbClr val="4c80af"/>
              </a:solidFill>
              <a:latin typeface="나눔바른고딕OTF"/>
              <a:ea typeface="나눔바른고딕OTF"/>
            </a:endParaRPr>
          </a:p>
          <a:p>
            <a:pPr>
              <a:defRPr/>
            </a:pP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	</a:t>
            </a:r>
            <a:r>
              <a:rPr lang="en-US" altLang="ko-KR">
                <a:solidFill>
                  <a:schemeClr val="lt1"/>
                </a:solidFill>
                <a:latin typeface="나눔바른고딕OTF"/>
                <a:ea typeface="나눔바른고딕OTF"/>
              </a:rPr>
              <a:t>·</a:t>
            </a: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 스테이지 선택과 해금한 스테이지가 구분되는 화면 만들기</a:t>
            </a:r>
            <a:endParaRPr lang="ko-KR" altLang="en-US">
              <a:solidFill>
                <a:schemeClr val="lt1"/>
              </a:solidFill>
              <a:latin typeface="나눔바른고딕OTF"/>
              <a:ea typeface="나눔바른고딕OTF"/>
            </a:endParaRPr>
          </a:p>
          <a:p>
            <a:pPr>
              <a:defRPr/>
            </a:pPr>
            <a:r>
              <a:rPr lang="en-US" altLang="ko-KR">
                <a:solidFill>
                  <a:schemeClr val="lt1"/>
                </a:solidFill>
                <a:latin typeface="나눔바른고딕OTF"/>
                <a:ea typeface="나눔바른고딕OTF"/>
              </a:rPr>
              <a:t>}</a:t>
            </a:r>
            <a:endParaRPr lang="en-US" altLang="ko-KR">
              <a:solidFill>
                <a:schemeClr val="lt1"/>
              </a:solidFill>
              <a:latin typeface="나눔바른고딕OTF"/>
              <a:ea typeface="나눔바른고딕OTF"/>
            </a:endParaRPr>
          </a:p>
        </p:txBody>
      </p:sp>
      <p:sp>
        <p:nvSpPr>
          <p:cNvPr id="22" name=""/>
          <p:cNvSpPr txBox="1"/>
          <p:nvPr/>
        </p:nvSpPr>
        <p:spPr>
          <a:xfrm>
            <a:off x="-1" y="1464468"/>
            <a:ext cx="1457637" cy="5296377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2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3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4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5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6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7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8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9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10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11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12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13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14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15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16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17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18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19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20</a:t>
            </a:r>
            <a:endParaRPr lang="en-US" altLang="ko-KR">
              <a:solidFill>
                <a:srgbClr val="707462"/>
              </a:solidFill>
              <a:latin typeface="Consolas"/>
            </a:endParaRPr>
          </a:p>
        </p:txBody>
      </p:sp>
      <p:sp>
        <p:nvSpPr>
          <p:cNvPr id="23" name=""/>
          <p:cNvSpPr txBox="1"/>
          <p:nvPr/>
        </p:nvSpPr>
        <p:spPr>
          <a:xfrm>
            <a:off x="0" y="732886"/>
            <a:ext cx="1457637" cy="365346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</a:t>
            </a:r>
            <a:endParaRPr lang="en-US" altLang="ko-KR">
              <a:solidFill>
                <a:srgbClr val="707462"/>
              </a:solidFill>
              <a:latin typeface="Consolas"/>
            </a:endParaRPr>
          </a:p>
        </p:txBody>
      </p:sp>
      <p:cxnSp>
        <p:nvCxnSpPr>
          <p:cNvPr id="26" name=""/>
          <p:cNvCxnSpPr/>
          <p:nvPr/>
        </p:nvCxnSpPr>
        <p:spPr>
          <a:xfrm rot="10800000" flipV="1">
            <a:off x="198" y="0"/>
            <a:ext cx="1228682" cy="10"/>
          </a:xfrm>
          <a:prstGeom prst="line">
            <a:avLst/>
          </a:prstGeom>
          <a:ln w="57150">
            <a:solidFill>
              <a:srgbClr val="3d3d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0" y="327031"/>
            <a:ext cx="12418217" cy="162968"/>
          </a:xfrm>
          <a:prstGeom prst="rect">
            <a:avLst/>
          </a:prstGeom>
        </p:spPr>
      </p:pic>
      <p:cxnSp>
        <p:nvCxnSpPr>
          <p:cNvPr id="17" name=""/>
          <p:cNvCxnSpPr/>
          <p:nvPr/>
        </p:nvCxnSpPr>
        <p:spPr>
          <a:xfrm>
            <a:off x="0" y="309638"/>
            <a:ext cx="12181297" cy="0"/>
          </a:xfrm>
          <a:prstGeom prst="line">
            <a:avLst/>
          </a:prstGeom>
          <a:ln w="25400">
            <a:solidFill>
              <a:srgbClr val="6b5b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"/>
          <p:cNvSpPr txBox="1"/>
          <p:nvPr/>
        </p:nvSpPr>
        <p:spPr>
          <a:xfrm>
            <a:off x="1228880" y="0"/>
            <a:ext cx="614539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목차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cxnSp>
        <p:nvCxnSpPr>
          <p:cNvPr id="31" name=""/>
          <p:cNvCxnSpPr/>
          <p:nvPr/>
        </p:nvCxnSpPr>
        <p:spPr>
          <a:xfrm rot="16200000" flipH="1" flipV="1">
            <a:off x="2205328" y="154818"/>
            <a:ext cx="309638" cy="0"/>
          </a:xfrm>
          <a:prstGeom prst="line">
            <a:avLst/>
          </a:prstGeom>
          <a:noFill/>
          <a:ln w="317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cxnSp>
        <p:nvCxnSpPr>
          <p:cNvPr id="32" name=""/>
          <p:cNvCxnSpPr/>
          <p:nvPr/>
        </p:nvCxnSpPr>
        <p:spPr>
          <a:xfrm rot="10800000">
            <a:off x="-25882" y="-66"/>
            <a:ext cx="4032954" cy="66"/>
          </a:xfrm>
          <a:prstGeom prst="line">
            <a:avLst/>
          </a:prstGeom>
          <a:noFill/>
          <a:ln w="571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sp>
        <p:nvSpPr>
          <p:cNvPr id="34" name=""/>
          <p:cNvSpPr txBox="1"/>
          <p:nvPr/>
        </p:nvSpPr>
        <p:spPr>
          <a:xfrm>
            <a:off x="4007071" y="0"/>
            <a:ext cx="2202037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역할 분담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sp>
        <p:nvSpPr>
          <p:cNvPr id="30" name=""/>
          <p:cNvSpPr txBox="1"/>
          <p:nvPr/>
        </p:nvSpPr>
        <p:spPr>
          <a:xfrm>
            <a:off x="2360147" y="0"/>
            <a:ext cx="1482372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시연 영상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cxnSp>
        <p:nvCxnSpPr>
          <p:cNvPr id="25" name=""/>
          <p:cNvCxnSpPr/>
          <p:nvPr/>
        </p:nvCxnSpPr>
        <p:spPr>
          <a:xfrm rot="16200000" flipH="1" flipV="1">
            <a:off x="1074061" y="154818"/>
            <a:ext cx="309638" cy="0"/>
          </a:xfrm>
          <a:prstGeom prst="line">
            <a:avLst/>
          </a:prstGeom>
          <a:ln w="31750">
            <a:solidFill>
              <a:srgbClr val="1e1e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"/>
          <p:cNvCxnSpPr/>
          <p:nvPr/>
        </p:nvCxnSpPr>
        <p:spPr>
          <a:xfrm rot="16200000" flipH="1" flipV="1">
            <a:off x="3852252" y="154818"/>
            <a:ext cx="309638" cy="0"/>
          </a:xfrm>
          <a:prstGeom prst="line">
            <a:avLst/>
          </a:prstGeom>
          <a:noFill/>
          <a:ln w="317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</p:spTree>
    <p:extLst>
      <p:ext uri="{BB962C8B-B14F-4D97-AF65-F5344CB8AC3E}">
        <p14:creationId xmlns:p14="http://schemas.microsoft.com/office/powerpoint/2010/main" val="38282384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1e1e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460843" y="0"/>
            <a:ext cx="3270314" cy="327031"/>
          </a:xfrm>
          <a:prstGeom prst="rect">
            <a:avLst/>
          </a:prstGeom>
        </p:spPr>
      </p:pic>
      <p:pic>
        <p:nvPicPr>
          <p:cNvPr id="35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371914" y="0"/>
            <a:ext cx="3270314" cy="327031"/>
          </a:xfrm>
          <a:prstGeom prst="rect">
            <a:avLst/>
          </a:prstGeom>
        </p:spPr>
      </p:pic>
      <p:pic>
        <p:nvPicPr>
          <p:cNvPr id="29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724990" y="0"/>
            <a:ext cx="3270314" cy="327031"/>
          </a:xfrm>
          <a:prstGeom prst="rect">
            <a:avLst/>
          </a:prstGeom>
        </p:spPr>
      </p:pic>
      <p:pic>
        <p:nvPicPr>
          <p:cNvPr id="24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-910166" y="0"/>
            <a:ext cx="3270314" cy="327031"/>
          </a:xfrm>
          <a:prstGeom prst="rect">
            <a:avLst/>
          </a:prstGeom>
        </p:spPr>
      </p:pic>
      <p:sp>
        <p:nvSpPr>
          <p:cNvPr id="5" name=""/>
          <p:cNvSpPr txBox="1"/>
          <p:nvPr/>
        </p:nvSpPr>
        <p:spPr>
          <a:xfrm>
            <a:off x="1457638" y="489999"/>
            <a:ext cx="7149524" cy="851121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 sz="5000">
                <a:solidFill>
                  <a:srgbClr val="4c80af"/>
                </a:solidFill>
                <a:latin typeface="나눔바른고딕OTF"/>
                <a:ea typeface="나눔바른고딕OTF"/>
              </a:rPr>
              <a:t>매칭 시 </a:t>
            </a:r>
            <a:r>
              <a:rPr lang="ko-KR" altLang="en-US" sz="5000">
                <a:solidFill>
                  <a:schemeClr val="lt1"/>
                </a:solidFill>
                <a:latin typeface="나눔바른고딕OTF"/>
                <a:ea typeface="나눔바른고딕OTF"/>
              </a:rPr>
              <a:t>이벤트</a:t>
            </a:r>
            <a:endParaRPr lang="ko-KR" altLang="en-US" sz="5000">
              <a:solidFill>
                <a:schemeClr val="lt1"/>
              </a:solidFill>
              <a:latin typeface="나눔바른고딕OTF"/>
              <a:ea typeface="나눔바른고딕OTF"/>
            </a:endParaRPr>
          </a:p>
        </p:txBody>
      </p:sp>
      <p:pic>
        <p:nvPicPr>
          <p:cNvPr id="12" name="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-2107095" y="0"/>
            <a:ext cx="3270314" cy="327031"/>
          </a:xfrm>
          <a:prstGeom prst="rect">
            <a:avLst/>
          </a:prstGeom>
        </p:spPr>
      </p:pic>
      <p:sp>
        <p:nvSpPr>
          <p:cNvPr id="13" name=""/>
          <p:cNvSpPr txBox="1"/>
          <p:nvPr/>
        </p:nvSpPr>
        <p:spPr>
          <a:xfrm>
            <a:off x="0" y="0"/>
            <a:ext cx="614539" cy="360045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  <a:cs typeface="맑은 고딕 Semilight"/>
              </a:rPr>
              <a:t>제목</a:t>
            </a:r>
            <a:endParaRPr lang="ko-KR" altLang="en-US">
              <a:solidFill>
                <a:schemeClr val="lt1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sp>
        <p:nvSpPr>
          <p:cNvPr id="20" name=""/>
          <p:cNvSpPr txBox="1"/>
          <p:nvPr/>
        </p:nvSpPr>
        <p:spPr>
          <a:xfrm>
            <a:off x="1457638" y="1285397"/>
            <a:ext cx="8527610" cy="2551273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>
                <a:solidFill>
                  <a:schemeClr val="lt1"/>
                </a:solidFill>
                <a:latin typeface="나눔바른고딕OTF"/>
                <a:ea typeface="나눔바른고딕OTF"/>
              </a:rPr>
              <a:t>{</a:t>
            </a:r>
            <a:endParaRPr lang="en-US" altLang="ko-KR">
              <a:solidFill>
                <a:schemeClr val="lt1"/>
              </a:solidFill>
              <a:latin typeface="나눔바른고딕OTF"/>
              <a:ea typeface="나눔바른고딕OTF"/>
            </a:endParaRPr>
          </a:p>
          <a:p>
            <a:pPr>
              <a:defRPr/>
            </a:pP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	</a:t>
            </a:r>
            <a:r>
              <a:rPr lang="en-US" altLang="ko-KR">
                <a:solidFill>
                  <a:schemeClr val="lt1"/>
                </a:solidFill>
                <a:latin typeface="나눔바른고딕OTF"/>
                <a:ea typeface="나눔바른고딕OTF"/>
              </a:rPr>
              <a:t>·</a:t>
            </a: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 매칭 성공 시 처리를 위해 게임매니저에서 </a:t>
            </a:r>
            <a:r>
              <a:rPr lang="en-US" altLang="ko-KR">
                <a:solidFill>
                  <a:schemeClr val="lt1"/>
                </a:solidFill>
                <a:latin typeface="나눔바른고딕OTF"/>
                <a:ea typeface="나눔바른고딕OTF"/>
              </a:rPr>
              <a:t>Matched</a:t>
            </a: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 메서드를 만든다</a:t>
            </a:r>
            <a:r>
              <a:rPr lang="en-US" altLang="ko-KR">
                <a:solidFill>
                  <a:schemeClr val="lt1"/>
                </a:solidFill>
                <a:latin typeface="나눔바른고딕OTF"/>
                <a:ea typeface="나눔바른고딕OTF"/>
              </a:rPr>
              <a:t>.</a:t>
            </a:r>
            <a:endParaRPr lang="en-US" altLang="ko-KR">
              <a:solidFill>
                <a:schemeClr val="lt1"/>
              </a:solidFill>
              <a:latin typeface="나눔바른고딕OTF"/>
              <a:ea typeface="나눔바른고딕OTF"/>
            </a:endParaRPr>
          </a:p>
          <a:p>
            <a:pPr>
              <a:defRPr/>
            </a:pPr>
            <a:endParaRPr lang="en-US" altLang="ko-KR">
              <a:solidFill>
                <a:schemeClr val="lt1"/>
              </a:solidFill>
              <a:latin typeface="나눔바른고딕OTF"/>
              <a:ea typeface="나눔바른고딕OTF"/>
            </a:endParaRPr>
          </a:p>
          <a:p>
            <a:pPr>
              <a:defRPr/>
            </a:pP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	</a:t>
            </a:r>
            <a:r>
              <a:rPr lang="en-US" altLang="ko-KR">
                <a:solidFill>
                  <a:schemeClr val="lt1"/>
                </a:solidFill>
                <a:latin typeface="나눔바른고딕OTF"/>
                <a:ea typeface="나눔바른고딕OTF"/>
              </a:rPr>
              <a:t>·</a:t>
            </a: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 매칭 시도 횟수 담을 변수가 필요하며</a:t>
            </a:r>
            <a:r>
              <a:rPr lang="en-US" altLang="ko-KR">
                <a:solidFill>
                  <a:schemeClr val="lt1"/>
                </a:solidFill>
                <a:latin typeface="나눔바른고딕OTF"/>
                <a:ea typeface="나눔바른고딕OTF"/>
              </a:rPr>
              <a:t>,</a:t>
            </a: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 </a:t>
            </a:r>
            <a:r>
              <a:rPr lang="en-US" altLang="ko-KR">
                <a:solidFill>
                  <a:schemeClr val="lt1"/>
                </a:solidFill>
                <a:latin typeface="나눔바른고딕OTF"/>
                <a:ea typeface="나눔바른고딕OTF"/>
              </a:rPr>
              <a:t>Matched</a:t>
            </a: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 메서드에서 이를 카운트한다</a:t>
            </a:r>
            <a:r>
              <a:rPr lang="en-US" altLang="ko-KR">
                <a:solidFill>
                  <a:schemeClr val="lt1"/>
                </a:solidFill>
                <a:latin typeface="나눔바른고딕OTF"/>
                <a:ea typeface="나눔바른고딕OTF"/>
              </a:rPr>
              <a:t>.</a:t>
            </a:r>
            <a:endParaRPr lang="en-US" altLang="ko-KR">
              <a:solidFill>
                <a:srgbClr val="4c80af"/>
              </a:solidFill>
              <a:latin typeface="나눔바른고딕OTF"/>
              <a:ea typeface="나눔바른고딕OTF"/>
            </a:endParaRPr>
          </a:p>
          <a:p>
            <a:pPr>
              <a:defRPr/>
            </a:pPr>
            <a:endParaRPr lang="en-US" altLang="ko-KR">
              <a:solidFill>
                <a:srgbClr val="4c80af"/>
              </a:solidFill>
              <a:latin typeface="나눔바른고딕OTF"/>
              <a:ea typeface="나눔바른고딕OTF"/>
            </a:endParaRPr>
          </a:p>
          <a:p>
            <a:pPr>
              <a:defRPr/>
            </a:pP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	</a:t>
            </a:r>
            <a:r>
              <a:rPr lang="en-US" altLang="ko-KR">
                <a:solidFill>
                  <a:schemeClr val="lt1"/>
                </a:solidFill>
                <a:latin typeface="나눔바른고딕OTF"/>
                <a:ea typeface="나눔바른고딕OTF"/>
              </a:rPr>
              <a:t>·</a:t>
            </a: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 소리를 재생하기 위해 </a:t>
            </a:r>
            <a:r>
              <a:rPr lang="en-US" altLang="ko-KR">
                <a:solidFill>
                  <a:schemeClr val="lt1"/>
                </a:solidFill>
                <a:latin typeface="나눔바른고딕OTF"/>
                <a:ea typeface="나눔바른고딕OTF"/>
              </a:rPr>
              <a:t>AudioSource</a:t>
            </a: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와 각종 </a:t>
            </a:r>
            <a:r>
              <a:rPr lang="en-US" altLang="ko-KR">
                <a:solidFill>
                  <a:schemeClr val="lt1"/>
                </a:solidFill>
                <a:latin typeface="나눔바른고딕OTF"/>
                <a:ea typeface="나눔바른고딕OTF"/>
              </a:rPr>
              <a:t>AudioClip</a:t>
            </a: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들이 필요</a:t>
            </a:r>
            <a:endParaRPr lang="ko-KR" altLang="en-US">
              <a:solidFill>
                <a:schemeClr val="lt1"/>
              </a:solidFill>
              <a:latin typeface="나눔바른고딕OTF"/>
              <a:ea typeface="나눔바른고딕OTF"/>
            </a:endParaRPr>
          </a:p>
          <a:p>
            <a:pPr>
              <a:defRPr/>
            </a:pPr>
            <a:endParaRPr lang="ko-KR" altLang="en-US">
              <a:solidFill>
                <a:schemeClr val="lt1"/>
              </a:solidFill>
              <a:latin typeface="나눔바른고딕OTF"/>
              <a:ea typeface="나눔바른고딕OTF"/>
            </a:endParaRPr>
          </a:p>
          <a:p>
            <a:pPr>
              <a:defRPr/>
            </a:pP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	</a:t>
            </a:r>
            <a:r>
              <a:rPr lang="en-US" altLang="ko-KR">
                <a:solidFill>
                  <a:schemeClr val="lt1"/>
                </a:solidFill>
                <a:latin typeface="나눔바른고딕OTF"/>
                <a:ea typeface="나눔바른고딕OTF"/>
              </a:rPr>
              <a:t>·</a:t>
            </a: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 실패했을 때 시간 감소 효과도 </a:t>
            </a:r>
            <a:r>
              <a:rPr lang="en-US" altLang="ko-KR">
                <a:solidFill>
                  <a:schemeClr val="lt1"/>
                </a:solidFill>
                <a:latin typeface="나눔바른고딕OTF"/>
                <a:ea typeface="나눔바른고딕OTF"/>
              </a:rPr>
              <a:t>Matched</a:t>
            </a: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</a:rPr>
              <a:t> 메서드에서 처리한다</a:t>
            </a:r>
            <a:r>
              <a:rPr lang="en-US" altLang="ko-KR">
                <a:solidFill>
                  <a:schemeClr val="lt1"/>
                </a:solidFill>
                <a:latin typeface="나눔바른고딕OTF"/>
                <a:ea typeface="나눔바른고딕OTF"/>
              </a:rPr>
              <a:t>.</a:t>
            </a:r>
            <a:endParaRPr lang="en-US" altLang="ko-KR">
              <a:solidFill>
                <a:schemeClr val="lt1"/>
              </a:solidFill>
              <a:latin typeface="나눔바른고딕OTF"/>
              <a:ea typeface="나눔바른고딕OTF"/>
            </a:endParaRPr>
          </a:p>
          <a:p>
            <a:pPr>
              <a:defRPr/>
            </a:pPr>
            <a:r>
              <a:rPr lang="en-US" altLang="ko-KR">
                <a:solidFill>
                  <a:schemeClr val="lt1"/>
                </a:solidFill>
                <a:latin typeface="나눔바른고딕OTF"/>
                <a:ea typeface="나눔바른고딕OTF"/>
              </a:rPr>
              <a:t>}</a:t>
            </a:r>
            <a:endParaRPr lang="en-US" altLang="ko-KR">
              <a:solidFill>
                <a:schemeClr val="lt1"/>
              </a:solidFill>
              <a:latin typeface="나눔바른고딕OTF"/>
              <a:ea typeface="나눔바른고딕OTF"/>
            </a:endParaRPr>
          </a:p>
        </p:txBody>
      </p:sp>
      <p:sp>
        <p:nvSpPr>
          <p:cNvPr id="22" name=""/>
          <p:cNvSpPr txBox="1"/>
          <p:nvPr/>
        </p:nvSpPr>
        <p:spPr>
          <a:xfrm>
            <a:off x="0" y="1464468"/>
            <a:ext cx="1457637" cy="5296377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2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3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4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5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6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7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8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9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10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11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12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13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14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15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16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17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18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19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20</a:t>
            </a:r>
            <a:endParaRPr lang="en-US" altLang="ko-KR">
              <a:solidFill>
                <a:srgbClr val="707462"/>
              </a:solidFill>
              <a:latin typeface="Consolas"/>
            </a:endParaRPr>
          </a:p>
        </p:txBody>
      </p:sp>
      <p:sp>
        <p:nvSpPr>
          <p:cNvPr id="23" name=""/>
          <p:cNvSpPr txBox="1"/>
          <p:nvPr/>
        </p:nvSpPr>
        <p:spPr>
          <a:xfrm>
            <a:off x="1" y="732886"/>
            <a:ext cx="1457637" cy="365346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</a:t>
            </a:r>
            <a:endParaRPr lang="en-US" altLang="ko-KR">
              <a:solidFill>
                <a:srgbClr val="707462"/>
              </a:solidFill>
              <a:latin typeface="Consolas"/>
            </a:endParaRPr>
          </a:p>
        </p:txBody>
      </p:sp>
      <p:cxnSp>
        <p:nvCxnSpPr>
          <p:cNvPr id="26" name=""/>
          <p:cNvCxnSpPr/>
          <p:nvPr/>
        </p:nvCxnSpPr>
        <p:spPr>
          <a:xfrm rot="10800000" flipV="1">
            <a:off x="198" y="0"/>
            <a:ext cx="1228682" cy="10"/>
          </a:xfrm>
          <a:prstGeom prst="line">
            <a:avLst/>
          </a:prstGeom>
          <a:ln w="57150">
            <a:solidFill>
              <a:srgbClr val="3d3d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"/>
          <p:cNvPicPr>
            <a:picLocks noChangeAspect="1"/>
          </p:cNvPicPr>
          <p:nvPr/>
        </p:nvPicPr>
        <p:blipFill rotWithShape="1">
          <a:blip r:embed="rId7"/>
          <a:stretch>
            <a:fillRect/>
          </a:stretch>
        </p:blipFill>
        <p:spPr>
          <a:xfrm>
            <a:off x="0" y="327031"/>
            <a:ext cx="12418217" cy="162968"/>
          </a:xfrm>
          <a:prstGeom prst="rect">
            <a:avLst/>
          </a:prstGeom>
        </p:spPr>
      </p:pic>
      <p:cxnSp>
        <p:nvCxnSpPr>
          <p:cNvPr id="17" name=""/>
          <p:cNvCxnSpPr/>
          <p:nvPr/>
        </p:nvCxnSpPr>
        <p:spPr>
          <a:xfrm>
            <a:off x="0" y="309638"/>
            <a:ext cx="12181297" cy="0"/>
          </a:xfrm>
          <a:prstGeom prst="line">
            <a:avLst/>
          </a:prstGeom>
          <a:ln w="25400">
            <a:solidFill>
              <a:srgbClr val="6b5b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"/>
          <p:cNvSpPr txBox="1"/>
          <p:nvPr/>
        </p:nvSpPr>
        <p:spPr>
          <a:xfrm>
            <a:off x="1228880" y="0"/>
            <a:ext cx="614539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목차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cxnSp>
        <p:nvCxnSpPr>
          <p:cNvPr id="31" name=""/>
          <p:cNvCxnSpPr/>
          <p:nvPr/>
        </p:nvCxnSpPr>
        <p:spPr>
          <a:xfrm rot="16200000" flipH="1">
            <a:off x="2205328" y="154818"/>
            <a:ext cx="309638" cy="0"/>
          </a:xfrm>
          <a:prstGeom prst="line">
            <a:avLst/>
          </a:prstGeom>
          <a:noFill/>
          <a:ln w="317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cxnSp>
        <p:nvCxnSpPr>
          <p:cNvPr id="32" name=""/>
          <p:cNvCxnSpPr/>
          <p:nvPr/>
        </p:nvCxnSpPr>
        <p:spPr>
          <a:xfrm rot="10800000">
            <a:off x="-25882" y="-111"/>
            <a:ext cx="5668110" cy="111"/>
          </a:xfrm>
          <a:prstGeom prst="line">
            <a:avLst/>
          </a:prstGeom>
          <a:noFill/>
          <a:ln w="571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sp>
        <p:nvSpPr>
          <p:cNvPr id="34" name=""/>
          <p:cNvSpPr txBox="1"/>
          <p:nvPr/>
        </p:nvSpPr>
        <p:spPr>
          <a:xfrm>
            <a:off x="4007070" y="0"/>
            <a:ext cx="1101019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역할 분담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sp>
        <p:nvSpPr>
          <p:cNvPr id="30" name=""/>
          <p:cNvSpPr txBox="1"/>
          <p:nvPr/>
        </p:nvSpPr>
        <p:spPr>
          <a:xfrm>
            <a:off x="2360147" y="0"/>
            <a:ext cx="1482372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시연 영상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cxnSp>
        <p:nvCxnSpPr>
          <p:cNvPr id="25" name=""/>
          <p:cNvCxnSpPr/>
          <p:nvPr/>
        </p:nvCxnSpPr>
        <p:spPr>
          <a:xfrm rot="16200000" flipH="1">
            <a:off x="1074061" y="154818"/>
            <a:ext cx="309638" cy="0"/>
          </a:xfrm>
          <a:prstGeom prst="line">
            <a:avLst/>
          </a:prstGeom>
          <a:ln w="31750">
            <a:solidFill>
              <a:srgbClr val="1e1e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"/>
          <p:cNvCxnSpPr/>
          <p:nvPr/>
        </p:nvCxnSpPr>
        <p:spPr>
          <a:xfrm rot="16200000" flipH="1">
            <a:off x="3852252" y="154818"/>
            <a:ext cx="309638" cy="0"/>
          </a:xfrm>
          <a:prstGeom prst="line">
            <a:avLst/>
          </a:prstGeom>
          <a:noFill/>
          <a:ln w="317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sp>
        <p:nvSpPr>
          <p:cNvPr id="38" name=""/>
          <p:cNvSpPr txBox="1"/>
          <p:nvPr/>
        </p:nvSpPr>
        <p:spPr>
          <a:xfrm>
            <a:off x="5642228" y="0"/>
            <a:ext cx="1506338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매칭 시 이벤트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cxnSp>
        <p:nvCxnSpPr>
          <p:cNvPr id="39" name=""/>
          <p:cNvCxnSpPr/>
          <p:nvPr/>
        </p:nvCxnSpPr>
        <p:spPr>
          <a:xfrm rot="16200000" flipH="1">
            <a:off x="5487409" y="154819"/>
            <a:ext cx="309638" cy="0"/>
          </a:xfrm>
          <a:prstGeom prst="line">
            <a:avLst/>
          </a:prstGeom>
          <a:noFill/>
          <a:ln w="317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</p:spTree>
    <p:extLst>
      <p:ext uri="{BB962C8B-B14F-4D97-AF65-F5344CB8AC3E}">
        <p14:creationId xmlns:p14="http://schemas.microsoft.com/office/powerpoint/2010/main" val="5307789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1e1e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460843" y="0"/>
            <a:ext cx="3270314" cy="327031"/>
          </a:xfrm>
          <a:prstGeom prst="rect">
            <a:avLst/>
          </a:prstGeom>
        </p:spPr>
      </p:pic>
      <p:pic>
        <p:nvPicPr>
          <p:cNvPr id="35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371914" y="0"/>
            <a:ext cx="3270314" cy="327031"/>
          </a:xfrm>
          <a:prstGeom prst="rect">
            <a:avLst/>
          </a:prstGeom>
        </p:spPr>
      </p:pic>
      <p:pic>
        <p:nvPicPr>
          <p:cNvPr id="29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724990" y="0"/>
            <a:ext cx="3270314" cy="327031"/>
          </a:xfrm>
          <a:prstGeom prst="rect">
            <a:avLst/>
          </a:prstGeom>
        </p:spPr>
      </p:pic>
      <p:pic>
        <p:nvPicPr>
          <p:cNvPr id="24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-910166" y="0"/>
            <a:ext cx="3270314" cy="327031"/>
          </a:xfrm>
          <a:prstGeom prst="rect">
            <a:avLst/>
          </a:prstGeom>
        </p:spPr>
      </p:pic>
      <p:sp>
        <p:nvSpPr>
          <p:cNvPr id="5" name=""/>
          <p:cNvSpPr txBox="1"/>
          <p:nvPr/>
        </p:nvSpPr>
        <p:spPr>
          <a:xfrm>
            <a:off x="1457638" y="489999"/>
            <a:ext cx="7149524" cy="851121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 sz="5000">
                <a:solidFill>
                  <a:srgbClr val="4c80af"/>
                </a:solidFill>
                <a:latin typeface="나눔바른고딕OTF"/>
                <a:ea typeface="나눔바른고딕OTF"/>
              </a:rPr>
              <a:t>매칭 시 </a:t>
            </a:r>
            <a:r>
              <a:rPr lang="ko-KR" altLang="en-US" sz="5000">
                <a:solidFill>
                  <a:schemeClr val="lt1"/>
                </a:solidFill>
                <a:latin typeface="나눔바른고딕OTF"/>
                <a:ea typeface="나눔바른고딕OTF"/>
              </a:rPr>
              <a:t>이벤트</a:t>
            </a:r>
            <a:endParaRPr lang="ko-KR" altLang="en-US" sz="5000">
              <a:solidFill>
                <a:schemeClr val="lt1"/>
              </a:solidFill>
              <a:latin typeface="나눔바른고딕OTF"/>
              <a:ea typeface="나눔바른고딕OTF"/>
            </a:endParaRPr>
          </a:p>
        </p:txBody>
      </p:sp>
      <p:pic>
        <p:nvPicPr>
          <p:cNvPr id="12" name="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-2107095" y="0"/>
            <a:ext cx="3270314" cy="327031"/>
          </a:xfrm>
          <a:prstGeom prst="rect">
            <a:avLst/>
          </a:prstGeom>
        </p:spPr>
      </p:pic>
      <p:sp>
        <p:nvSpPr>
          <p:cNvPr id="13" name=""/>
          <p:cNvSpPr txBox="1"/>
          <p:nvPr/>
        </p:nvSpPr>
        <p:spPr>
          <a:xfrm>
            <a:off x="0" y="0"/>
            <a:ext cx="614539" cy="360045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  <a:cs typeface="맑은 고딕 Semilight"/>
              </a:rPr>
              <a:t>제목</a:t>
            </a:r>
            <a:endParaRPr lang="ko-KR" altLang="en-US">
              <a:solidFill>
                <a:schemeClr val="lt1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sp>
        <p:nvSpPr>
          <p:cNvPr id="20" name=""/>
          <p:cNvSpPr txBox="1"/>
          <p:nvPr/>
        </p:nvSpPr>
        <p:spPr>
          <a:xfrm>
            <a:off x="1457638" y="1464468"/>
            <a:ext cx="10734362" cy="5039202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p>
            <a:pPr>
              <a:lnSpc>
                <a:spcPct val="0"/>
              </a:lnSpc>
              <a:spcBef>
                <a:spcPts val="1800"/>
              </a:spcBef>
              <a:spcAft>
                <a:spcPts val="8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if(firstCard.idx == secondCard.idx) // </a:t>
            </a:r>
            <a:r>
              <a:rPr lang="ko-KR" altLang="en-US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첫 번째 카드와 두 번째 카드 그림이 같다면</a:t>
            </a:r>
            <a:endParaRPr lang="ko-KR" altLang="en-US">
              <a:solidFill>
                <a:schemeClr val="bg1"/>
              </a:solidFill>
              <a:latin typeface="나눔바른고딕OTF"/>
              <a:ea typeface="나눔바른고딕OTF"/>
              <a:cs typeface="Courier New"/>
            </a:endParaRPr>
          </a:p>
          <a:p>
            <a:pPr>
              <a:lnSpc>
                <a:spcPct val="0"/>
              </a:lnSpc>
              <a:spcBef>
                <a:spcPts val="1800"/>
              </a:spcBef>
              <a:spcAft>
                <a:spcPts val="8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    {</a:t>
            </a:r>
            <a:endParaRPr lang="en-US" altLang="ko-KR">
              <a:solidFill>
                <a:schemeClr val="bg1"/>
              </a:solidFill>
              <a:latin typeface="나눔바른고딕OTF"/>
              <a:ea typeface="나눔바른고딕OTF"/>
              <a:cs typeface="Courier New"/>
            </a:endParaRPr>
          </a:p>
          <a:p>
            <a:pPr>
              <a:lnSpc>
                <a:spcPct val="0"/>
              </a:lnSpc>
              <a:spcBef>
                <a:spcPts val="1800"/>
              </a:spcBef>
              <a:spcAft>
                <a:spcPts val="8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        audioSource.PlayOneShot(matchedSound); // </a:t>
            </a:r>
            <a:r>
              <a:rPr lang="ko-KR" altLang="en-US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매칭이 성공했음을 소리로 알리고</a:t>
            </a:r>
            <a:endParaRPr lang="ko-KR" altLang="en-US">
              <a:solidFill>
                <a:schemeClr val="bg1"/>
              </a:solidFill>
              <a:latin typeface="나눔바른고딕OTF"/>
              <a:ea typeface="나눔바른고딕OTF"/>
              <a:cs typeface="Courier New"/>
            </a:endParaRPr>
          </a:p>
          <a:p>
            <a:pPr>
              <a:lnSpc>
                <a:spcPct val="0"/>
              </a:lnSpc>
              <a:spcBef>
                <a:spcPts val="1800"/>
              </a:spcBef>
              <a:spcAft>
                <a:spcPts val="8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        firstCard.DestroyCard(); // </a:t>
            </a:r>
            <a:r>
              <a:rPr lang="ko-KR" altLang="en-US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첫 번째 카드를 삭제하고</a:t>
            </a:r>
            <a:endParaRPr lang="ko-KR" altLang="en-US">
              <a:solidFill>
                <a:schemeClr val="bg1"/>
              </a:solidFill>
              <a:latin typeface="나눔바른고딕OTF"/>
              <a:ea typeface="나눔바른고딕OTF"/>
              <a:cs typeface="Courier New"/>
            </a:endParaRPr>
          </a:p>
          <a:p>
            <a:pPr>
              <a:lnSpc>
                <a:spcPct val="0"/>
              </a:lnSpc>
              <a:spcBef>
                <a:spcPts val="1800"/>
              </a:spcBef>
              <a:spcAft>
                <a:spcPts val="8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        secondCard.DestroyCard(); // </a:t>
            </a:r>
            <a:r>
              <a:rPr lang="ko-KR" altLang="en-US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두 번째 카드도 삭제하고</a:t>
            </a:r>
            <a:endParaRPr lang="ko-KR" altLang="en-US">
              <a:solidFill>
                <a:schemeClr val="bg1"/>
              </a:solidFill>
              <a:latin typeface="나눔바른고딕OTF"/>
              <a:ea typeface="나눔바른고딕OTF"/>
              <a:cs typeface="Courier New"/>
            </a:endParaRPr>
          </a:p>
          <a:p>
            <a:pPr>
              <a:lnSpc>
                <a:spcPct val="0"/>
              </a:lnSpc>
              <a:spcBef>
                <a:spcPts val="1800"/>
              </a:spcBef>
              <a:spcAft>
                <a:spcPts val="8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        cardCount -= 2; // </a:t>
            </a:r>
            <a:r>
              <a:rPr lang="ko-KR" altLang="en-US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카드 개수를 </a:t>
            </a:r>
            <a:r>
              <a:rPr lang="en-US" altLang="ko-KR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2</a:t>
            </a:r>
            <a:r>
              <a:rPr lang="ko-KR" altLang="en-US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만큼 줄이고</a:t>
            </a:r>
            <a:endParaRPr lang="ko-KR" altLang="en-US">
              <a:solidFill>
                <a:schemeClr val="bg1"/>
              </a:solidFill>
              <a:latin typeface="나눔바른고딕OTF"/>
              <a:ea typeface="나눔바른고딕OTF"/>
              <a:cs typeface="Courier New"/>
            </a:endParaRPr>
          </a:p>
          <a:p>
            <a:pPr>
              <a:lnSpc>
                <a:spcPct val="0"/>
              </a:lnSpc>
              <a:spcBef>
                <a:spcPts val="1800"/>
              </a:spcBef>
              <a:spcAft>
                <a:spcPts val="8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        SettingNameTxt(); // </a:t>
            </a:r>
            <a:r>
              <a:rPr lang="ko-KR" altLang="en-US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그림에 있는 조원 이름을</a:t>
            </a:r>
            <a:r>
              <a:rPr lang="en-US" altLang="ko-KR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…</a:t>
            </a:r>
            <a:endParaRPr lang="en-US" altLang="ko-KR">
              <a:solidFill>
                <a:schemeClr val="bg1"/>
              </a:solidFill>
              <a:latin typeface="나눔바른고딕OTF"/>
              <a:ea typeface="나눔바른고딕OTF"/>
              <a:cs typeface="Courier New"/>
            </a:endParaRPr>
          </a:p>
          <a:p>
            <a:pPr>
              <a:lnSpc>
                <a:spcPct val="0"/>
              </a:lnSpc>
              <a:spcBef>
                <a:spcPts val="1800"/>
              </a:spcBef>
              <a:spcAft>
                <a:spcPts val="8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        NameTxt.color = Color.white; // </a:t>
            </a:r>
            <a:r>
              <a:rPr lang="ko-KR" altLang="en-US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흰색으로 표시하고</a:t>
            </a:r>
            <a:endParaRPr lang="ko-KR" altLang="en-US">
              <a:solidFill>
                <a:schemeClr val="bg1"/>
              </a:solidFill>
              <a:latin typeface="나눔바른고딕OTF"/>
              <a:ea typeface="나눔바른고딕OTF"/>
              <a:cs typeface="Courier New"/>
            </a:endParaRPr>
          </a:p>
          <a:p>
            <a:pPr>
              <a:lnSpc>
                <a:spcPct val="0"/>
              </a:lnSpc>
              <a:spcBef>
                <a:spcPts val="1800"/>
              </a:spcBef>
              <a:spcAft>
                <a:spcPts val="800"/>
              </a:spcAft>
              <a:buNone/>
              <a:defRPr/>
            </a:pPr>
            <a:endParaRPr lang="en-US" altLang="ko-KR">
              <a:solidFill>
                <a:schemeClr val="bg1"/>
              </a:solidFill>
              <a:latin typeface="나눔바른고딕OTF"/>
              <a:ea typeface="나눔바른고딕OTF"/>
              <a:cs typeface="Courier New"/>
            </a:endParaRPr>
          </a:p>
          <a:p>
            <a:pPr>
              <a:lnSpc>
                <a:spcPct val="0"/>
              </a:lnSpc>
              <a:spcBef>
                <a:spcPts val="1800"/>
              </a:spcBef>
              <a:spcAft>
                <a:spcPts val="8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        if (cardCount == 0) // </a:t>
            </a:r>
            <a:r>
              <a:rPr lang="ko-KR" altLang="en-US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카드가 다 떨어졌다면</a:t>
            </a:r>
            <a:endParaRPr lang="ko-KR" altLang="en-US">
              <a:solidFill>
                <a:schemeClr val="bg1"/>
              </a:solidFill>
              <a:latin typeface="나눔바른고딕OTF"/>
              <a:ea typeface="나눔바른고딕OTF"/>
              <a:cs typeface="Courier New"/>
            </a:endParaRPr>
          </a:p>
          <a:p>
            <a:pPr>
              <a:lnSpc>
                <a:spcPct val="0"/>
              </a:lnSpc>
              <a:spcBef>
                <a:spcPts val="1800"/>
              </a:spcBef>
              <a:spcAft>
                <a:spcPts val="8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        {</a:t>
            </a:r>
            <a:endParaRPr lang="en-US" altLang="ko-KR">
              <a:solidFill>
                <a:schemeClr val="bg1"/>
              </a:solidFill>
              <a:latin typeface="나눔바른고딕OTF"/>
              <a:ea typeface="나눔바른고딕OTF"/>
              <a:cs typeface="Courier New"/>
            </a:endParaRPr>
          </a:p>
          <a:p>
            <a:pPr>
              <a:lnSpc>
                <a:spcPct val="0"/>
              </a:lnSpc>
              <a:spcBef>
                <a:spcPts val="1800"/>
              </a:spcBef>
              <a:spcAft>
                <a:spcPts val="8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            BestTime(); // </a:t>
            </a:r>
            <a:r>
              <a:rPr lang="ko-KR" altLang="en-US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최고점수를 기록하고</a:t>
            </a:r>
            <a:endParaRPr lang="ko-KR" altLang="en-US">
              <a:solidFill>
                <a:schemeClr val="bg1"/>
              </a:solidFill>
              <a:latin typeface="나눔바른고딕OTF"/>
              <a:ea typeface="나눔바른고딕OTF"/>
              <a:cs typeface="Courier New"/>
            </a:endParaRPr>
          </a:p>
          <a:p>
            <a:pPr>
              <a:lnSpc>
                <a:spcPct val="0"/>
              </a:lnSpc>
              <a:spcBef>
                <a:spcPts val="1800"/>
              </a:spcBef>
              <a:spcAft>
                <a:spcPts val="8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            endTxt.SetActive(true); // “</a:t>
            </a:r>
            <a:r>
              <a:rPr lang="ko-KR" altLang="en-US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끝</a:t>
            </a:r>
            <a:r>
              <a:rPr lang="en-US" altLang="ko-KR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”</a:t>
            </a:r>
            <a:r>
              <a:rPr lang="ko-KR" altLang="en-US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이라는 텍스트를 띄우고</a:t>
            </a:r>
            <a:endParaRPr lang="ko-KR" altLang="en-US">
              <a:solidFill>
                <a:schemeClr val="bg1"/>
              </a:solidFill>
              <a:latin typeface="나눔바른고딕OTF"/>
              <a:ea typeface="나눔바른고딕OTF"/>
              <a:cs typeface="Courier New"/>
            </a:endParaRPr>
          </a:p>
          <a:p>
            <a:pPr>
              <a:lnSpc>
                <a:spcPct val="0"/>
              </a:lnSpc>
              <a:spcBef>
                <a:spcPts val="1800"/>
              </a:spcBef>
              <a:spcAft>
                <a:spcPts val="8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            score = time / (1 + openCount) * 100; // </a:t>
            </a:r>
            <a:r>
              <a:rPr lang="ko-KR" altLang="en-US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점수를 계산하고</a:t>
            </a:r>
            <a:endParaRPr lang="ko-KR" altLang="en-US">
              <a:solidFill>
                <a:schemeClr val="bg1"/>
              </a:solidFill>
              <a:latin typeface="나눔바른고딕OTF"/>
              <a:ea typeface="나눔바른고딕OTF"/>
              <a:cs typeface="Courier New"/>
            </a:endParaRPr>
          </a:p>
          <a:p>
            <a:pPr>
              <a:lnSpc>
                <a:spcPct val="0"/>
              </a:lnSpc>
              <a:spcBef>
                <a:spcPts val="1800"/>
              </a:spcBef>
              <a:spcAft>
                <a:spcPts val="8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            scoreTxt.text = score.ToString(＂N2＂); // </a:t>
            </a:r>
            <a:r>
              <a:rPr lang="ko-KR" altLang="en-US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점수를 띄우고</a:t>
            </a:r>
            <a:endParaRPr lang="ko-KR" altLang="en-US">
              <a:solidFill>
                <a:schemeClr val="bg1"/>
              </a:solidFill>
              <a:latin typeface="나눔바른고딕OTF"/>
              <a:ea typeface="나눔바른고딕OTF"/>
              <a:cs typeface="Courier New"/>
            </a:endParaRPr>
          </a:p>
          <a:p>
            <a:pPr>
              <a:lnSpc>
                <a:spcPct val="0"/>
              </a:lnSpc>
              <a:spcBef>
                <a:spcPts val="1800"/>
              </a:spcBef>
              <a:spcAft>
                <a:spcPts val="800"/>
              </a:spcAft>
              <a:buNone/>
              <a:defRPr/>
            </a:pPr>
            <a:endParaRPr lang="en-US" altLang="ko-KR">
              <a:solidFill>
                <a:schemeClr val="bg1"/>
              </a:solidFill>
              <a:latin typeface="나눔바른고딕OTF"/>
              <a:ea typeface="나눔바른고딕OTF"/>
              <a:cs typeface="Courier New"/>
            </a:endParaRPr>
          </a:p>
        </p:txBody>
      </p:sp>
      <p:sp>
        <p:nvSpPr>
          <p:cNvPr id="22" name=""/>
          <p:cNvSpPr txBox="1"/>
          <p:nvPr/>
        </p:nvSpPr>
        <p:spPr>
          <a:xfrm>
            <a:off x="0" y="1464468"/>
            <a:ext cx="1457637" cy="5296377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2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3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4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5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6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7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8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9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10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11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12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13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14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15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16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17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18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19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20</a:t>
            </a:r>
            <a:endParaRPr lang="en-US" altLang="ko-KR">
              <a:solidFill>
                <a:srgbClr val="707462"/>
              </a:solidFill>
              <a:latin typeface="Consolas"/>
            </a:endParaRPr>
          </a:p>
        </p:txBody>
      </p:sp>
      <p:sp>
        <p:nvSpPr>
          <p:cNvPr id="23" name=""/>
          <p:cNvSpPr txBox="1"/>
          <p:nvPr/>
        </p:nvSpPr>
        <p:spPr>
          <a:xfrm>
            <a:off x="1" y="732886"/>
            <a:ext cx="1457637" cy="365346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</a:t>
            </a:r>
            <a:endParaRPr lang="en-US" altLang="ko-KR">
              <a:solidFill>
                <a:srgbClr val="707462"/>
              </a:solidFill>
              <a:latin typeface="Consolas"/>
            </a:endParaRPr>
          </a:p>
        </p:txBody>
      </p:sp>
      <p:cxnSp>
        <p:nvCxnSpPr>
          <p:cNvPr id="26" name=""/>
          <p:cNvCxnSpPr/>
          <p:nvPr/>
        </p:nvCxnSpPr>
        <p:spPr>
          <a:xfrm rot="10800000" flipV="1">
            <a:off x="198" y="0"/>
            <a:ext cx="1228682" cy="10"/>
          </a:xfrm>
          <a:prstGeom prst="line">
            <a:avLst/>
          </a:prstGeom>
          <a:ln w="57150">
            <a:solidFill>
              <a:srgbClr val="3d3d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"/>
          <p:cNvPicPr>
            <a:picLocks noChangeAspect="1"/>
          </p:cNvPicPr>
          <p:nvPr/>
        </p:nvPicPr>
        <p:blipFill rotWithShape="1">
          <a:blip r:embed="rId7"/>
          <a:stretch>
            <a:fillRect/>
          </a:stretch>
        </p:blipFill>
        <p:spPr>
          <a:xfrm>
            <a:off x="0" y="327031"/>
            <a:ext cx="12418217" cy="162968"/>
          </a:xfrm>
          <a:prstGeom prst="rect">
            <a:avLst/>
          </a:prstGeom>
        </p:spPr>
      </p:pic>
      <p:cxnSp>
        <p:nvCxnSpPr>
          <p:cNvPr id="17" name=""/>
          <p:cNvCxnSpPr/>
          <p:nvPr/>
        </p:nvCxnSpPr>
        <p:spPr>
          <a:xfrm>
            <a:off x="0" y="309638"/>
            <a:ext cx="12181297" cy="0"/>
          </a:xfrm>
          <a:prstGeom prst="line">
            <a:avLst/>
          </a:prstGeom>
          <a:ln w="25400">
            <a:solidFill>
              <a:srgbClr val="6b5b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"/>
          <p:cNvSpPr txBox="1"/>
          <p:nvPr/>
        </p:nvSpPr>
        <p:spPr>
          <a:xfrm>
            <a:off x="1228880" y="0"/>
            <a:ext cx="614539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목차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cxnSp>
        <p:nvCxnSpPr>
          <p:cNvPr id="31" name=""/>
          <p:cNvCxnSpPr/>
          <p:nvPr/>
        </p:nvCxnSpPr>
        <p:spPr>
          <a:xfrm rot="16200000" flipH="1">
            <a:off x="2205328" y="154818"/>
            <a:ext cx="309638" cy="0"/>
          </a:xfrm>
          <a:prstGeom prst="line">
            <a:avLst/>
          </a:prstGeom>
          <a:noFill/>
          <a:ln w="317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cxnSp>
        <p:nvCxnSpPr>
          <p:cNvPr id="32" name=""/>
          <p:cNvCxnSpPr/>
          <p:nvPr/>
        </p:nvCxnSpPr>
        <p:spPr>
          <a:xfrm rot="10800000">
            <a:off x="-25882" y="-111"/>
            <a:ext cx="5668110" cy="111"/>
          </a:xfrm>
          <a:prstGeom prst="line">
            <a:avLst/>
          </a:prstGeom>
          <a:noFill/>
          <a:ln w="571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sp>
        <p:nvSpPr>
          <p:cNvPr id="34" name=""/>
          <p:cNvSpPr txBox="1"/>
          <p:nvPr/>
        </p:nvSpPr>
        <p:spPr>
          <a:xfrm>
            <a:off x="4007070" y="0"/>
            <a:ext cx="1101019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역할 분담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sp>
        <p:nvSpPr>
          <p:cNvPr id="30" name=""/>
          <p:cNvSpPr txBox="1"/>
          <p:nvPr/>
        </p:nvSpPr>
        <p:spPr>
          <a:xfrm>
            <a:off x="2360147" y="0"/>
            <a:ext cx="1482372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시연 영상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cxnSp>
        <p:nvCxnSpPr>
          <p:cNvPr id="25" name=""/>
          <p:cNvCxnSpPr/>
          <p:nvPr/>
        </p:nvCxnSpPr>
        <p:spPr>
          <a:xfrm rot="16200000" flipH="1">
            <a:off x="1074061" y="154818"/>
            <a:ext cx="309638" cy="0"/>
          </a:xfrm>
          <a:prstGeom prst="line">
            <a:avLst/>
          </a:prstGeom>
          <a:ln w="31750">
            <a:solidFill>
              <a:srgbClr val="1e1e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"/>
          <p:cNvCxnSpPr/>
          <p:nvPr/>
        </p:nvCxnSpPr>
        <p:spPr>
          <a:xfrm rot="16200000" flipH="1">
            <a:off x="3852252" y="154818"/>
            <a:ext cx="309638" cy="0"/>
          </a:xfrm>
          <a:prstGeom prst="line">
            <a:avLst/>
          </a:prstGeom>
          <a:noFill/>
          <a:ln w="317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sp>
        <p:nvSpPr>
          <p:cNvPr id="38" name=""/>
          <p:cNvSpPr txBox="1"/>
          <p:nvPr/>
        </p:nvSpPr>
        <p:spPr>
          <a:xfrm>
            <a:off x="5642228" y="0"/>
            <a:ext cx="1506338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매칭 시 이벤트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cxnSp>
        <p:nvCxnSpPr>
          <p:cNvPr id="39" name=""/>
          <p:cNvCxnSpPr/>
          <p:nvPr/>
        </p:nvCxnSpPr>
        <p:spPr>
          <a:xfrm rot="16200000" flipH="1">
            <a:off x="5487409" y="154819"/>
            <a:ext cx="309638" cy="0"/>
          </a:xfrm>
          <a:prstGeom prst="line">
            <a:avLst/>
          </a:prstGeom>
          <a:noFill/>
          <a:ln w="317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</p:spTree>
    <p:extLst>
      <p:ext uri="{BB962C8B-B14F-4D97-AF65-F5344CB8AC3E}">
        <p14:creationId xmlns:p14="http://schemas.microsoft.com/office/powerpoint/2010/main" val="2046805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1e1e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460843" y="0"/>
            <a:ext cx="3270314" cy="327031"/>
          </a:xfrm>
          <a:prstGeom prst="rect">
            <a:avLst/>
          </a:prstGeom>
        </p:spPr>
      </p:pic>
      <p:pic>
        <p:nvPicPr>
          <p:cNvPr id="35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371914" y="0"/>
            <a:ext cx="3270314" cy="327031"/>
          </a:xfrm>
          <a:prstGeom prst="rect">
            <a:avLst/>
          </a:prstGeom>
        </p:spPr>
      </p:pic>
      <p:pic>
        <p:nvPicPr>
          <p:cNvPr id="29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724990" y="0"/>
            <a:ext cx="3270314" cy="327031"/>
          </a:xfrm>
          <a:prstGeom prst="rect">
            <a:avLst/>
          </a:prstGeom>
        </p:spPr>
      </p:pic>
      <p:pic>
        <p:nvPicPr>
          <p:cNvPr id="24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-910166" y="0"/>
            <a:ext cx="3270314" cy="327031"/>
          </a:xfrm>
          <a:prstGeom prst="rect">
            <a:avLst/>
          </a:prstGeom>
        </p:spPr>
      </p:pic>
      <p:sp>
        <p:nvSpPr>
          <p:cNvPr id="5" name=""/>
          <p:cNvSpPr txBox="1"/>
          <p:nvPr/>
        </p:nvSpPr>
        <p:spPr>
          <a:xfrm>
            <a:off x="1457638" y="489999"/>
            <a:ext cx="7149524" cy="851121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 sz="5000">
                <a:solidFill>
                  <a:srgbClr val="4c80af"/>
                </a:solidFill>
                <a:latin typeface="나눔바른고딕OTF"/>
                <a:ea typeface="나눔바른고딕OTF"/>
              </a:rPr>
              <a:t>매칭 시 </a:t>
            </a:r>
            <a:r>
              <a:rPr lang="ko-KR" altLang="en-US" sz="5000">
                <a:solidFill>
                  <a:schemeClr val="lt1"/>
                </a:solidFill>
                <a:latin typeface="나눔바른고딕OTF"/>
                <a:ea typeface="나눔바른고딕OTF"/>
              </a:rPr>
              <a:t>이벤트</a:t>
            </a:r>
            <a:endParaRPr lang="ko-KR" altLang="en-US" sz="5000">
              <a:solidFill>
                <a:schemeClr val="lt1"/>
              </a:solidFill>
              <a:latin typeface="나눔바른고딕OTF"/>
              <a:ea typeface="나눔바른고딕OTF"/>
            </a:endParaRPr>
          </a:p>
        </p:txBody>
      </p:sp>
      <p:pic>
        <p:nvPicPr>
          <p:cNvPr id="12" name="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-2107095" y="0"/>
            <a:ext cx="3270314" cy="327031"/>
          </a:xfrm>
          <a:prstGeom prst="rect">
            <a:avLst/>
          </a:prstGeom>
        </p:spPr>
      </p:pic>
      <p:sp>
        <p:nvSpPr>
          <p:cNvPr id="13" name=""/>
          <p:cNvSpPr txBox="1"/>
          <p:nvPr/>
        </p:nvSpPr>
        <p:spPr>
          <a:xfrm>
            <a:off x="0" y="0"/>
            <a:ext cx="614539" cy="360045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  <a:cs typeface="맑은 고딕 Semilight"/>
              </a:rPr>
              <a:t>제목</a:t>
            </a:r>
            <a:endParaRPr lang="ko-KR" altLang="en-US">
              <a:solidFill>
                <a:schemeClr val="lt1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sp>
        <p:nvSpPr>
          <p:cNvPr id="20" name=""/>
          <p:cNvSpPr txBox="1"/>
          <p:nvPr/>
        </p:nvSpPr>
        <p:spPr>
          <a:xfrm>
            <a:off x="1457638" y="1461849"/>
            <a:ext cx="10734362" cy="4051221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p>
            <a:pPr>
              <a:lnSpc>
                <a:spcPct val="0"/>
              </a:lnSpc>
              <a:spcBef>
                <a:spcPts val="1800"/>
              </a:spcBef>
              <a:spcAft>
                <a:spcPts val="800"/>
              </a:spcAft>
              <a:buNone/>
              <a:defRPr/>
            </a:pPr>
            <a:endParaRPr lang="en-US" altLang="ko-KR">
              <a:solidFill>
                <a:schemeClr val="bg1"/>
              </a:solidFill>
              <a:latin typeface="나눔바른고딕OTF"/>
              <a:ea typeface="나눔바른고딕OTF"/>
              <a:cs typeface="Courier New"/>
            </a:endParaRPr>
          </a:p>
          <a:p>
            <a:pPr>
              <a:lnSpc>
                <a:spcPct val="0"/>
              </a:lnSpc>
              <a:spcBef>
                <a:spcPts val="1800"/>
              </a:spcBef>
              <a:spcAft>
                <a:spcPts val="8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            if (PlayerPrefs.GetString("StageLevel") == "Easy") // </a:t>
            </a:r>
            <a:r>
              <a:rPr lang="ko-KR" altLang="en-US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현재 난이도가 쉬움이라면</a:t>
            </a:r>
            <a:endParaRPr lang="ko-KR" altLang="en-US">
              <a:solidFill>
                <a:schemeClr val="bg1"/>
              </a:solidFill>
              <a:latin typeface="나눔바른고딕OTF"/>
              <a:ea typeface="나눔바른고딕OTF"/>
              <a:cs typeface="Courier New"/>
            </a:endParaRPr>
          </a:p>
          <a:p>
            <a:pPr>
              <a:lnSpc>
                <a:spcPct val="0"/>
              </a:lnSpc>
              <a:spcBef>
                <a:spcPts val="1800"/>
              </a:spcBef>
              <a:spcAft>
                <a:spcPts val="8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            {</a:t>
            </a:r>
            <a:endParaRPr lang="en-US" altLang="ko-KR">
              <a:solidFill>
                <a:schemeClr val="bg1"/>
              </a:solidFill>
              <a:latin typeface="나눔바른고딕OTF"/>
              <a:ea typeface="나눔바른고딕OTF"/>
              <a:cs typeface="Courier New"/>
            </a:endParaRPr>
          </a:p>
          <a:p>
            <a:pPr>
              <a:lnSpc>
                <a:spcPct val="0"/>
              </a:lnSpc>
              <a:spcBef>
                <a:spcPts val="1800"/>
              </a:spcBef>
              <a:spcAft>
                <a:spcPts val="8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                PlayerPrefs.SetInt("Easy", 1); // </a:t>
            </a:r>
            <a:r>
              <a:rPr lang="ko-KR" altLang="en-US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보통 난이도를 해금하고</a:t>
            </a:r>
            <a:endParaRPr lang="ko-KR" altLang="en-US">
              <a:solidFill>
                <a:schemeClr val="bg1"/>
              </a:solidFill>
              <a:latin typeface="나눔바른고딕OTF"/>
              <a:ea typeface="나눔바른고딕OTF"/>
              <a:cs typeface="Courier New"/>
            </a:endParaRPr>
          </a:p>
          <a:p>
            <a:pPr>
              <a:lnSpc>
                <a:spcPct val="0"/>
              </a:lnSpc>
              <a:spcBef>
                <a:spcPts val="1800"/>
              </a:spcBef>
              <a:spcAft>
                <a:spcPts val="8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            }</a:t>
            </a:r>
            <a:endParaRPr lang="en-US" altLang="ko-KR">
              <a:solidFill>
                <a:schemeClr val="bg1"/>
              </a:solidFill>
              <a:latin typeface="나눔바른고딕OTF"/>
              <a:ea typeface="나눔바른고딕OTF"/>
              <a:cs typeface="Courier New"/>
            </a:endParaRPr>
          </a:p>
          <a:p>
            <a:pPr>
              <a:lnSpc>
                <a:spcPct val="0"/>
              </a:lnSpc>
              <a:spcBef>
                <a:spcPts val="1800"/>
              </a:spcBef>
              <a:spcAft>
                <a:spcPts val="8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            else if (PlayerPrefs.GetString("StageLevel") == "Normal") // </a:t>
            </a:r>
            <a:r>
              <a:rPr lang="ko-KR" altLang="en-US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현재 난이도가 보통이라면</a:t>
            </a:r>
            <a:endParaRPr lang="ko-KR" altLang="en-US">
              <a:solidFill>
                <a:schemeClr val="bg1"/>
              </a:solidFill>
              <a:latin typeface="나눔바른고딕OTF"/>
              <a:ea typeface="나눔바른고딕OTF"/>
              <a:cs typeface="Courier New"/>
            </a:endParaRPr>
          </a:p>
          <a:p>
            <a:pPr>
              <a:lnSpc>
                <a:spcPct val="0"/>
              </a:lnSpc>
              <a:spcBef>
                <a:spcPts val="1800"/>
              </a:spcBef>
              <a:spcAft>
                <a:spcPts val="8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            {</a:t>
            </a:r>
            <a:endParaRPr lang="en-US" altLang="ko-KR">
              <a:solidFill>
                <a:schemeClr val="bg1"/>
              </a:solidFill>
              <a:latin typeface="나눔바른고딕OTF"/>
              <a:ea typeface="나눔바른고딕OTF"/>
              <a:cs typeface="Courier New"/>
            </a:endParaRPr>
          </a:p>
          <a:p>
            <a:pPr>
              <a:lnSpc>
                <a:spcPct val="0"/>
              </a:lnSpc>
              <a:spcBef>
                <a:spcPts val="1800"/>
              </a:spcBef>
              <a:spcAft>
                <a:spcPts val="8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                PlayerPrefs.SetInt(＂Normal＂, 1); // </a:t>
            </a:r>
            <a:r>
              <a:rPr lang="ko-KR" altLang="en-US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어려움 난이도를 해금하고</a:t>
            </a:r>
            <a:endParaRPr lang="ko-KR" altLang="en-US">
              <a:solidFill>
                <a:schemeClr val="bg1"/>
              </a:solidFill>
              <a:latin typeface="나눔바른고딕OTF"/>
              <a:ea typeface="나눔바른고딕OTF"/>
              <a:cs typeface="Courier New"/>
            </a:endParaRPr>
          </a:p>
          <a:p>
            <a:pPr>
              <a:lnSpc>
                <a:spcPct val="0"/>
              </a:lnSpc>
              <a:spcBef>
                <a:spcPts val="1800"/>
              </a:spcBef>
              <a:spcAft>
                <a:spcPts val="8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            }</a:t>
            </a:r>
            <a:endParaRPr lang="en-US" altLang="ko-KR">
              <a:solidFill>
                <a:schemeClr val="bg1"/>
              </a:solidFill>
              <a:latin typeface="나눔바른고딕OTF"/>
              <a:ea typeface="나눔바른고딕OTF"/>
              <a:cs typeface="Courier New"/>
            </a:endParaRPr>
          </a:p>
          <a:p>
            <a:pPr>
              <a:lnSpc>
                <a:spcPct val="0"/>
              </a:lnSpc>
              <a:spcBef>
                <a:spcPts val="1800"/>
              </a:spcBef>
              <a:spcAft>
                <a:spcPts val="800"/>
              </a:spcAft>
              <a:buNone/>
              <a:defRPr/>
            </a:pPr>
            <a:endParaRPr lang="en-US" altLang="ko-KR">
              <a:solidFill>
                <a:schemeClr val="bg1"/>
              </a:solidFill>
              <a:latin typeface="나눔바른고딕OTF"/>
              <a:ea typeface="나눔바른고딕OTF"/>
              <a:cs typeface="Courier New"/>
            </a:endParaRPr>
          </a:p>
          <a:p>
            <a:pPr>
              <a:lnSpc>
                <a:spcPct val="0"/>
              </a:lnSpc>
              <a:spcBef>
                <a:spcPts val="1800"/>
              </a:spcBef>
              <a:spcAft>
                <a:spcPts val="8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            Time.timeScale = 0.0f; // </a:t>
            </a:r>
            <a:r>
              <a:rPr lang="ko-KR" altLang="en-US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시간을 멈춘다</a:t>
            </a:r>
            <a:r>
              <a:rPr lang="en-US" altLang="ko-KR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.</a:t>
            </a:r>
            <a:endParaRPr lang="en-US" altLang="ko-KR">
              <a:solidFill>
                <a:schemeClr val="bg1"/>
              </a:solidFill>
              <a:latin typeface="나눔바른고딕OTF"/>
              <a:ea typeface="나눔바른고딕OTF"/>
              <a:cs typeface="Courier New"/>
            </a:endParaRPr>
          </a:p>
          <a:p>
            <a:pPr>
              <a:lnSpc>
                <a:spcPct val="0"/>
              </a:lnSpc>
              <a:spcBef>
                <a:spcPts val="1800"/>
              </a:spcBef>
              <a:spcAft>
                <a:spcPts val="8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        }</a:t>
            </a:r>
            <a:endParaRPr lang="en-US" altLang="ko-KR">
              <a:solidFill>
                <a:schemeClr val="bg1"/>
              </a:solidFill>
              <a:latin typeface="나눔바른고딕OTF"/>
              <a:ea typeface="나눔바른고딕OTF"/>
              <a:cs typeface="Courier New"/>
            </a:endParaRPr>
          </a:p>
          <a:p>
            <a:pPr>
              <a:lnSpc>
                <a:spcPct val="0"/>
              </a:lnSpc>
              <a:spcBef>
                <a:spcPts val="1800"/>
              </a:spcBef>
              <a:spcAft>
                <a:spcPts val="800"/>
              </a:spcAft>
              <a:buNone/>
              <a:defRPr/>
            </a:pPr>
            <a:r>
              <a:rPr lang="en-US" altLang="ko-KR">
                <a:solidFill>
                  <a:schemeClr val="bg1"/>
                </a:solidFill>
                <a:latin typeface="나눔바른고딕OTF"/>
                <a:ea typeface="나눔바른고딕OTF"/>
                <a:cs typeface="Courier New"/>
              </a:rPr>
              <a:t>    }</a:t>
            </a:r>
            <a:endParaRPr lang="en-US" altLang="ko-KR">
              <a:solidFill>
                <a:schemeClr val="bg1"/>
              </a:solidFill>
              <a:latin typeface="나눔바른고딕OTF"/>
              <a:ea typeface="나눔바른고딕OTF"/>
              <a:cs typeface="Courier New"/>
            </a:endParaRPr>
          </a:p>
        </p:txBody>
      </p:sp>
      <p:sp>
        <p:nvSpPr>
          <p:cNvPr id="22" name=""/>
          <p:cNvSpPr txBox="1"/>
          <p:nvPr/>
        </p:nvSpPr>
        <p:spPr>
          <a:xfrm>
            <a:off x="0" y="1464468"/>
            <a:ext cx="1457637" cy="5296377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2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3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4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5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6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7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8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9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10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11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12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13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14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15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16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17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18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19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20</a:t>
            </a:r>
            <a:endParaRPr lang="en-US" altLang="ko-KR">
              <a:solidFill>
                <a:srgbClr val="707462"/>
              </a:solidFill>
              <a:latin typeface="Consolas"/>
            </a:endParaRPr>
          </a:p>
        </p:txBody>
      </p:sp>
      <p:sp>
        <p:nvSpPr>
          <p:cNvPr id="23" name=""/>
          <p:cNvSpPr txBox="1"/>
          <p:nvPr/>
        </p:nvSpPr>
        <p:spPr>
          <a:xfrm>
            <a:off x="1" y="732886"/>
            <a:ext cx="1457637" cy="365346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</a:t>
            </a:r>
            <a:endParaRPr lang="en-US" altLang="ko-KR">
              <a:solidFill>
                <a:srgbClr val="707462"/>
              </a:solidFill>
              <a:latin typeface="Consolas"/>
            </a:endParaRPr>
          </a:p>
        </p:txBody>
      </p:sp>
      <p:cxnSp>
        <p:nvCxnSpPr>
          <p:cNvPr id="26" name=""/>
          <p:cNvCxnSpPr/>
          <p:nvPr/>
        </p:nvCxnSpPr>
        <p:spPr>
          <a:xfrm rot="10800000" flipV="1">
            <a:off x="198" y="0"/>
            <a:ext cx="1228682" cy="10"/>
          </a:xfrm>
          <a:prstGeom prst="line">
            <a:avLst/>
          </a:prstGeom>
          <a:ln w="57150">
            <a:solidFill>
              <a:srgbClr val="3d3d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"/>
          <p:cNvPicPr>
            <a:picLocks noChangeAspect="1"/>
          </p:cNvPicPr>
          <p:nvPr/>
        </p:nvPicPr>
        <p:blipFill rotWithShape="1">
          <a:blip r:embed="rId7"/>
          <a:stretch>
            <a:fillRect/>
          </a:stretch>
        </p:blipFill>
        <p:spPr>
          <a:xfrm>
            <a:off x="0" y="327031"/>
            <a:ext cx="12418217" cy="162968"/>
          </a:xfrm>
          <a:prstGeom prst="rect">
            <a:avLst/>
          </a:prstGeom>
        </p:spPr>
      </p:pic>
      <p:cxnSp>
        <p:nvCxnSpPr>
          <p:cNvPr id="17" name=""/>
          <p:cNvCxnSpPr/>
          <p:nvPr/>
        </p:nvCxnSpPr>
        <p:spPr>
          <a:xfrm>
            <a:off x="0" y="309638"/>
            <a:ext cx="12181297" cy="0"/>
          </a:xfrm>
          <a:prstGeom prst="line">
            <a:avLst/>
          </a:prstGeom>
          <a:ln w="25400">
            <a:solidFill>
              <a:srgbClr val="6b5b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"/>
          <p:cNvSpPr txBox="1"/>
          <p:nvPr/>
        </p:nvSpPr>
        <p:spPr>
          <a:xfrm>
            <a:off x="1228880" y="0"/>
            <a:ext cx="614539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목차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cxnSp>
        <p:nvCxnSpPr>
          <p:cNvPr id="31" name=""/>
          <p:cNvCxnSpPr/>
          <p:nvPr/>
        </p:nvCxnSpPr>
        <p:spPr>
          <a:xfrm rot="16200000" flipH="1">
            <a:off x="2205328" y="154818"/>
            <a:ext cx="309638" cy="0"/>
          </a:xfrm>
          <a:prstGeom prst="line">
            <a:avLst/>
          </a:prstGeom>
          <a:noFill/>
          <a:ln w="317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cxnSp>
        <p:nvCxnSpPr>
          <p:cNvPr id="32" name=""/>
          <p:cNvCxnSpPr/>
          <p:nvPr/>
        </p:nvCxnSpPr>
        <p:spPr>
          <a:xfrm rot="10800000">
            <a:off x="-25882" y="-111"/>
            <a:ext cx="5668110" cy="111"/>
          </a:xfrm>
          <a:prstGeom prst="line">
            <a:avLst/>
          </a:prstGeom>
          <a:noFill/>
          <a:ln w="571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sp>
        <p:nvSpPr>
          <p:cNvPr id="34" name=""/>
          <p:cNvSpPr txBox="1"/>
          <p:nvPr/>
        </p:nvSpPr>
        <p:spPr>
          <a:xfrm>
            <a:off x="4007070" y="0"/>
            <a:ext cx="1101019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역할 분담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sp>
        <p:nvSpPr>
          <p:cNvPr id="30" name=""/>
          <p:cNvSpPr txBox="1"/>
          <p:nvPr/>
        </p:nvSpPr>
        <p:spPr>
          <a:xfrm>
            <a:off x="2360147" y="0"/>
            <a:ext cx="1482372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시연 영상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cxnSp>
        <p:nvCxnSpPr>
          <p:cNvPr id="25" name=""/>
          <p:cNvCxnSpPr/>
          <p:nvPr/>
        </p:nvCxnSpPr>
        <p:spPr>
          <a:xfrm rot="16200000" flipH="1">
            <a:off x="1074061" y="154818"/>
            <a:ext cx="309638" cy="0"/>
          </a:xfrm>
          <a:prstGeom prst="line">
            <a:avLst/>
          </a:prstGeom>
          <a:ln w="31750">
            <a:solidFill>
              <a:srgbClr val="1e1e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"/>
          <p:cNvCxnSpPr/>
          <p:nvPr/>
        </p:nvCxnSpPr>
        <p:spPr>
          <a:xfrm rot="16200000" flipH="1">
            <a:off x="3852252" y="154818"/>
            <a:ext cx="309638" cy="0"/>
          </a:xfrm>
          <a:prstGeom prst="line">
            <a:avLst/>
          </a:prstGeom>
          <a:noFill/>
          <a:ln w="317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sp>
        <p:nvSpPr>
          <p:cNvPr id="38" name=""/>
          <p:cNvSpPr txBox="1"/>
          <p:nvPr/>
        </p:nvSpPr>
        <p:spPr>
          <a:xfrm>
            <a:off x="5642228" y="0"/>
            <a:ext cx="1506338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매칭 시 이벤트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cxnSp>
        <p:nvCxnSpPr>
          <p:cNvPr id="39" name=""/>
          <p:cNvCxnSpPr/>
          <p:nvPr/>
        </p:nvCxnSpPr>
        <p:spPr>
          <a:xfrm rot="16200000" flipH="1">
            <a:off x="5487409" y="154819"/>
            <a:ext cx="309638" cy="0"/>
          </a:xfrm>
          <a:prstGeom prst="line">
            <a:avLst/>
          </a:prstGeom>
          <a:noFill/>
          <a:ln w="317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</p:spTree>
    <p:extLst>
      <p:ext uri="{BB962C8B-B14F-4D97-AF65-F5344CB8AC3E}">
        <p14:creationId xmlns:p14="http://schemas.microsoft.com/office/powerpoint/2010/main" val="2154131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1e1e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6395397" y="0"/>
            <a:ext cx="3270314" cy="327031"/>
          </a:xfrm>
          <a:prstGeom prst="rect">
            <a:avLst/>
          </a:prstGeom>
        </p:spPr>
      </p:pic>
      <p:pic>
        <p:nvPicPr>
          <p:cNvPr id="37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4460843" y="0"/>
            <a:ext cx="3270314" cy="327031"/>
          </a:xfrm>
          <a:prstGeom prst="rect">
            <a:avLst/>
          </a:prstGeom>
        </p:spPr>
      </p:pic>
      <p:pic>
        <p:nvPicPr>
          <p:cNvPr id="35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2371914" y="0"/>
            <a:ext cx="3270314" cy="327031"/>
          </a:xfrm>
          <a:prstGeom prst="rect">
            <a:avLst/>
          </a:prstGeom>
        </p:spPr>
      </p:pic>
      <p:pic>
        <p:nvPicPr>
          <p:cNvPr id="29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724990" y="0"/>
            <a:ext cx="3270314" cy="327031"/>
          </a:xfrm>
          <a:prstGeom prst="rect">
            <a:avLst/>
          </a:prstGeom>
        </p:spPr>
      </p:pic>
      <p:pic>
        <p:nvPicPr>
          <p:cNvPr id="24" name="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-910166" y="0"/>
            <a:ext cx="3270314" cy="327031"/>
          </a:xfrm>
          <a:prstGeom prst="rect">
            <a:avLst/>
          </a:prstGeom>
        </p:spPr>
      </p:pic>
      <p:sp>
        <p:nvSpPr>
          <p:cNvPr id="5" name=""/>
          <p:cNvSpPr txBox="1"/>
          <p:nvPr/>
        </p:nvSpPr>
        <p:spPr>
          <a:xfrm>
            <a:off x="1457638" y="489999"/>
            <a:ext cx="7149524" cy="851121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 sz="5000">
                <a:solidFill>
                  <a:srgbClr val="4c80af"/>
                </a:solidFill>
                <a:latin typeface="나눔바른고딕OTF"/>
                <a:ea typeface="나눔바른고딕OTF"/>
              </a:rPr>
              <a:t>타이머 </a:t>
            </a:r>
            <a:r>
              <a:rPr lang="ko-KR" altLang="en-US" sz="5000">
                <a:solidFill>
                  <a:schemeClr val="lt1"/>
                </a:solidFill>
                <a:latin typeface="나눔바른고딕OTF"/>
                <a:ea typeface="나눔바른고딕OTF"/>
              </a:rPr>
              <a:t>이벤트</a:t>
            </a:r>
            <a:endParaRPr lang="ko-KR" altLang="en-US" sz="5000">
              <a:solidFill>
                <a:schemeClr val="lt1"/>
              </a:solidFill>
              <a:latin typeface="나눔바른고딕OTF"/>
              <a:ea typeface="나눔바른고딕OTF"/>
            </a:endParaRPr>
          </a:p>
        </p:txBody>
      </p:sp>
      <p:pic>
        <p:nvPicPr>
          <p:cNvPr id="12" name=""/>
          <p:cNvPicPr>
            <a:picLocks noChangeAspect="1"/>
          </p:cNvPicPr>
          <p:nvPr/>
        </p:nvPicPr>
        <p:blipFill rotWithShape="1">
          <a:blip r:embed="rId7"/>
          <a:stretch>
            <a:fillRect/>
          </a:stretch>
        </p:blipFill>
        <p:spPr>
          <a:xfrm>
            <a:off x="-2107095" y="0"/>
            <a:ext cx="3270314" cy="327031"/>
          </a:xfrm>
          <a:prstGeom prst="rect">
            <a:avLst/>
          </a:prstGeom>
        </p:spPr>
      </p:pic>
      <p:sp>
        <p:nvSpPr>
          <p:cNvPr id="13" name=""/>
          <p:cNvSpPr txBox="1"/>
          <p:nvPr/>
        </p:nvSpPr>
        <p:spPr>
          <a:xfrm>
            <a:off x="0" y="0"/>
            <a:ext cx="614539" cy="360045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>
                <a:solidFill>
                  <a:schemeClr val="lt1"/>
                </a:solidFill>
                <a:latin typeface="나눔바른고딕OTF"/>
                <a:ea typeface="나눔바른고딕OTF"/>
                <a:cs typeface="맑은 고딕 Semilight"/>
              </a:rPr>
              <a:t>제목</a:t>
            </a:r>
            <a:endParaRPr lang="ko-KR" altLang="en-US">
              <a:solidFill>
                <a:schemeClr val="lt1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sp>
        <p:nvSpPr>
          <p:cNvPr id="22" name=""/>
          <p:cNvSpPr txBox="1"/>
          <p:nvPr/>
        </p:nvSpPr>
        <p:spPr>
          <a:xfrm>
            <a:off x="0" y="1464468"/>
            <a:ext cx="1457637" cy="5296377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2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3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4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5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6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7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8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9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10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11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12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13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14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15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16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17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18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19</a:t>
            </a:r>
            <a:endParaRPr lang="en-US" altLang="ko-KR">
              <a:solidFill>
                <a:srgbClr val="707462"/>
              </a:solidFill>
              <a:latin typeface="Consolas"/>
            </a:endParaRPr>
          </a:p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20</a:t>
            </a:r>
            <a:endParaRPr lang="en-US" altLang="ko-KR">
              <a:solidFill>
                <a:srgbClr val="707462"/>
              </a:solidFill>
              <a:latin typeface="Consolas"/>
            </a:endParaRPr>
          </a:p>
        </p:txBody>
      </p:sp>
      <p:sp>
        <p:nvSpPr>
          <p:cNvPr id="23" name=""/>
          <p:cNvSpPr txBox="1"/>
          <p:nvPr/>
        </p:nvSpPr>
        <p:spPr>
          <a:xfrm>
            <a:off x="1" y="732886"/>
            <a:ext cx="1457637" cy="365346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en-US" altLang="ko-KR">
                <a:solidFill>
                  <a:srgbClr val="707462"/>
                </a:solidFill>
                <a:latin typeface="Consolas"/>
              </a:rPr>
              <a:t>1</a:t>
            </a:r>
            <a:endParaRPr lang="en-US" altLang="ko-KR">
              <a:solidFill>
                <a:srgbClr val="707462"/>
              </a:solidFill>
              <a:latin typeface="Consolas"/>
            </a:endParaRPr>
          </a:p>
        </p:txBody>
      </p:sp>
      <p:cxnSp>
        <p:nvCxnSpPr>
          <p:cNvPr id="26" name=""/>
          <p:cNvCxnSpPr/>
          <p:nvPr/>
        </p:nvCxnSpPr>
        <p:spPr>
          <a:xfrm rot="10800000" flipV="1">
            <a:off x="198" y="0"/>
            <a:ext cx="1228682" cy="10"/>
          </a:xfrm>
          <a:prstGeom prst="line">
            <a:avLst/>
          </a:prstGeom>
          <a:ln w="57150">
            <a:solidFill>
              <a:srgbClr val="3d3d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"/>
          <p:cNvPicPr>
            <a:picLocks noChangeAspect="1"/>
          </p:cNvPicPr>
          <p:nvPr/>
        </p:nvPicPr>
        <p:blipFill rotWithShape="1">
          <a:blip r:embed="rId8"/>
          <a:stretch>
            <a:fillRect/>
          </a:stretch>
        </p:blipFill>
        <p:spPr>
          <a:xfrm>
            <a:off x="0" y="327031"/>
            <a:ext cx="12418217" cy="162968"/>
          </a:xfrm>
          <a:prstGeom prst="rect">
            <a:avLst/>
          </a:prstGeom>
        </p:spPr>
      </p:pic>
      <p:cxnSp>
        <p:nvCxnSpPr>
          <p:cNvPr id="17" name=""/>
          <p:cNvCxnSpPr/>
          <p:nvPr/>
        </p:nvCxnSpPr>
        <p:spPr>
          <a:xfrm>
            <a:off x="0" y="309638"/>
            <a:ext cx="12181297" cy="0"/>
          </a:xfrm>
          <a:prstGeom prst="line">
            <a:avLst/>
          </a:prstGeom>
          <a:ln w="25400">
            <a:solidFill>
              <a:srgbClr val="6b5b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"/>
          <p:cNvSpPr txBox="1"/>
          <p:nvPr/>
        </p:nvSpPr>
        <p:spPr>
          <a:xfrm>
            <a:off x="1228880" y="0"/>
            <a:ext cx="614539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목차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cxnSp>
        <p:nvCxnSpPr>
          <p:cNvPr id="31" name=""/>
          <p:cNvCxnSpPr/>
          <p:nvPr/>
        </p:nvCxnSpPr>
        <p:spPr>
          <a:xfrm rot="16200000" flipH="1">
            <a:off x="2205328" y="154818"/>
            <a:ext cx="309638" cy="0"/>
          </a:xfrm>
          <a:prstGeom prst="line">
            <a:avLst/>
          </a:prstGeom>
          <a:noFill/>
          <a:ln w="317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cxnSp>
        <p:nvCxnSpPr>
          <p:cNvPr id="32" name=""/>
          <p:cNvCxnSpPr/>
          <p:nvPr/>
        </p:nvCxnSpPr>
        <p:spPr>
          <a:xfrm rot="10800000">
            <a:off x="-25882" y="-187"/>
            <a:ext cx="7759222" cy="0"/>
          </a:xfrm>
          <a:prstGeom prst="line">
            <a:avLst/>
          </a:prstGeom>
          <a:noFill/>
          <a:ln w="571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sp>
        <p:nvSpPr>
          <p:cNvPr id="34" name=""/>
          <p:cNvSpPr txBox="1"/>
          <p:nvPr/>
        </p:nvSpPr>
        <p:spPr>
          <a:xfrm>
            <a:off x="4007070" y="0"/>
            <a:ext cx="1101019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역할 분담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sp>
        <p:nvSpPr>
          <p:cNvPr id="30" name=""/>
          <p:cNvSpPr txBox="1"/>
          <p:nvPr/>
        </p:nvSpPr>
        <p:spPr>
          <a:xfrm>
            <a:off x="2360147" y="0"/>
            <a:ext cx="1482372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시연 영상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cxnSp>
        <p:nvCxnSpPr>
          <p:cNvPr id="25" name=""/>
          <p:cNvCxnSpPr/>
          <p:nvPr/>
        </p:nvCxnSpPr>
        <p:spPr>
          <a:xfrm rot="16200000" flipH="1">
            <a:off x="1074061" y="154818"/>
            <a:ext cx="309638" cy="0"/>
          </a:xfrm>
          <a:prstGeom prst="line">
            <a:avLst/>
          </a:prstGeom>
          <a:ln w="31750">
            <a:solidFill>
              <a:srgbClr val="1e1e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"/>
          <p:cNvCxnSpPr/>
          <p:nvPr/>
        </p:nvCxnSpPr>
        <p:spPr>
          <a:xfrm rot="16200000" flipH="1">
            <a:off x="3852252" y="154818"/>
            <a:ext cx="309638" cy="0"/>
          </a:xfrm>
          <a:prstGeom prst="line">
            <a:avLst/>
          </a:prstGeom>
          <a:noFill/>
          <a:ln w="317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sp>
        <p:nvSpPr>
          <p:cNvPr id="38" name=""/>
          <p:cNvSpPr txBox="1"/>
          <p:nvPr/>
        </p:nvSpPr>
        <p:spPr>
          <a:xfrm>
            <a:off x="5642228" y="0"/>
            <a:ext cx="1506338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매칭 시 이벤트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cxnSp>
        <p:nvCxnSpPr>
          <p:cNvPr id="39" name=""/>
          <p:cNvCxnSpPr/>
          <p:nvPr/>
        </p:nvCxnSpPr>
        <p:spPr>
          <a:xfrm rot="16200000" flipH="1">
            <a:off x="5487409" y="154819"/>
            <a:ext cx="309638" cy="0"/>
          </a:xfrm>
          <a:prstGeom prst="line">
            <a:avLst/>
          </a:prstGeom>
          <a:noFill/>
          <a:ln w="317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sp>
        <p:nvSpPr>
          <p:cNvPr id="42" name=""/>
          <p:cNvSpPr txBox="1"/>
          <p:nvPr/>
        </p:nvSpPr>
        <p:spPr>
          <a:xfrm>
            <a:off x="7731157" y="0"/>
            <a:ext cx="1506338" cy="36004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  <a:cs typeface="맑은 고딕 Semilight"/>
              </a:rPr>
              <a:t>타이머 이벤트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  <a:cs typeface="맑은 고딕 Semilight"/>
            </a:endParaRPr>
          </a:p>
        </p:txBody>
      </p:sp>
      <p:cxnSp>
        <p:nvCxnSpPr>
          <p:cNvPr id="43" name=""/>
          <p:cNvCxnSpPr/>
          <p:nvPr/>
        </p:nvCxnSpPr>
        <p:spPr>
          <a:xfrm rot="16200000" flipH="1">
            <a:off x="7576338" y="154819"/>
            <a:ext cx="309638" cy="0"/>
          </a:xfrm>
          <a:prstGeom prst="line">
            <a:avLst/>
          </a:prstGeom>
          <a:noFill/>
          <a:ln w="31750" cap="flat" cmpd="sng" algn="ctr">
            <a:solidFill>
              <a:srgbClr val="1e1e1e">
                <a:alpha val="100000"/>
              </a:srgbClr>
            </a:solidFill>
            <a:prstDash val="solid"/>
          </a:ln>
        </p:spPr>
      </p:cxnSp>
      <p:sp>
        <p:nvSpPr>
          <p:cNvPr id="44" name=""/>
          <p:cNvSpPr txBox="1"/>
          <p:nvPr/>
        </p:nvSpPr>
        <p:spPr>
          <a:xfrm>
            <a:off x="1457638" y="1285397"/>
            <a:ext cx="8527610" cy="1179673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{</a:t>
            </a:r>
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	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·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 경고 소리와 경고 애니메이션</a:t>
            </a:r>
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	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·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 경고 소리를 다루는 게임 오브젝트를 오디오 매니저의 하위 오브젝트로 생성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}</a:t>
            </a:r>
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</p:txBody>
      </p:sp>
      <p:sp>
        <p:nvSpPr>
          <p:cNvPr id="45" name=""/>
          <p:cNvSpPr txBox="1"/>
          <p:nvPr/>
        </p:nvSpPr>
        <p:spPr>
          <a:xfrm>
            <a:off x="1457638" y="2603089"/>
            <a:ext cx="8527611" cy="1185956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{</a:t>
            </a:r>
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	어려웠던 점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	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·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 경고 소리를 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Update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 메서드에서 실행하면 매 프레임마다 겹쳐서 재생하게 됨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}</a:t>
            </a:r>
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</p:txBody>
      </p:sp>
      <p:sp>
        <p:nvSpPr>
          <p:cNvPr id="46" name=""/>
          <p:cNvSpPr txBox="1"/>
          <p:nvPr/>
        </p:nvSpPr>
        <p:spPr>
          <a:xfrm>
            <a:off x="1457638" y="3951181"/>
            <a:ext cx="9621973" cy="1460559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{</a:t>
            </a:r>
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	해결 방안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	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·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 경고 소리가 중복 재생되지 않게 하기 위해 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Update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 메서드에서 직접 실행하면 안됨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	</a:t>
            </a:r>
            <a:r>
              <a:rPr xmlns:mc="http://schemas.openxmlformats.org/markup-compatibility/2006" xmlns:hp="http://schemas.haansoft.com/office/presentation/8.0" kumimoji="0" lang="en-US" altLang="ko-KR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·</a:t>
            </a:r>
            <a:r>
              <a: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 코루틴과 조건문을 이용해 경고 소리가 중복되지 않게 해결</a:t>
            </a:r>
            <a:endPara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}</a:t>
            </a:r>
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</p:txBody>
      </p:sp>
      <p:sp>
        <p:nvSpPr>
          <p:cNvPr id="47" name=""/>
          <p:cNvSpPr txBox="1"/>
          <p:nvPr/>
        </p:nvSpPr>
        <p:spPr>
          <a:xfrm>
            <a:off x="1457638" y="5397441"/>
            <a:ext cx="9621973" cy="906204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{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	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·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 텍스트 애니메이션은 별도의 스크립트 없이 게임매니저에서 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bool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 조건값을 통해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 transition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바른고딕OTF"/>
                <a:ea typeface="나눔바른고딕OTF"/>
              </a:rPr>
              <a:t>}</a:t>
            </a:r>
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바른고딕OTF"/>
              <a:ea typeface="나눔바른고딕OTF"/>
            </a:endParaRPr>
          </a:p>
        </p:txBody>
      </p:sp>
    </p:spTree>
    <p:extLst>
      <p:ext uri="{BB962C8B-B14F-4D97-AF65-F5344CB8AC3E}">
        <p14:creationId xmlns:p14="http://schemas.microsoft.com/office/powerpoint/2010/main" val="9230730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4a45ff"/>
      </a:hlink>
      <a:folHlink>
        <a:srgbClr val="be27bb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1486</ep:Words>
  <ep:PresentationFormat>화면 슬라이드 쇼(4:3)</ep:PresentationFormat>
  <ep:Paragraphs>836</ep:Paragraphs>
  <ep:Slides>24</ep:Slides>
  <ep:Notes>0</ep:Notes>
  <ep:TotalTime>0</ep:TotalTime>
  <ep:HiddenSlides>0</ep:HiddenSlides>
  <ep:MMClips>1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ep:HeadingPairs>
  <ep:TitlesOfParts>
    <vt:vector size="25" baseType="lpstr">
      <vt:lpstr>한컴오피스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  <vt:lpstr>슬라이드 17</vt:lpstr>
      <vt:lpstr>슬라이드 18</vt:lpstr>
      <vt:lpstr>슬라이드 19</vt:lpstr>
      <vt:lpstr>슬라이드 20</vt:lpstr>
      <vt:lpstr>슬라이드 21</vt:lpstr>
      <vt:lpstr>슬라이드 22</vt:lpstr>
      <vt:lpstr>슬라이드 23</vt:lpstr>
      <vt:lpstr>슬라이드 24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2024-04-18T07:34:48.181</dcterms:created>
  <dc:creator>En_balor</dc:creator>
  <cp:lastModifiedBy>En_balor</cp:lastModifiedBy>
  <dcterms:modified xsi:type="dcterms:W3CDTF">2024-04-18T09:27:50.867</dcterms:modified>
  <cp:revision>49</cp:revision>
  <cp:version>12.0.0.535</cp:version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